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2"/>
  </p:notesMasterIdLst>
  <p:sldIdLst>
    <p:sldId id="256" r:id="rId2"/>
    <p:sldId id="286" r:id="rId3"/>
    <p:sldId id="276" r:id="rId4"/>
    <p:sldId id="265" r:id="rId5"/>
    <p:sldId id="268" r:id="rId6"/>
    <p:sldId id="269" r:id="rId7"/>
    <p:sldId id="270" r:id="rId8"/>
    <p:sldId id="271" r:id="rId9"/>
    <p:sldId id="272" r:id="rId10"/>
    <p:sldId id="273" r:id="rId11"/>
    <p:sldId id="283" r:id="rId12"/>
    <p:sldId id="257" r:id="rId13"/>
    <p:sldId id="258" r:id="rId14"/>
    <p:sldId id="259" r:id="rId15"/>
    <p:sldId id="267" r:id="rId16"/>
    <p:sldId id="260" r:id="rId17"/>
    <p:sldId id="261" r:id="rId18"/>
    <p:sldId id="263" r:id="rId19"/>
    <p:sldId id="266" r:id="rId20"/>
    <p:sldId id="280" r:id="rId21"/>
    <p:sldId id="284" r:id="rId22"/>
    <p:sldId id="281" r:id="rId23"/>
    <p:sldId id="278" r:id="rId24"/>
    <p:sldId id="275" r:id="rId25"/>
    <p:sldId id="274" r:id="rId26"/>
    <p:sldId id="279" r:id="rId27"/>
    <p:sldId id="282" r:id="rId28"/>
    <p:sldId id="285" r:id="rId29"/>
    <p:sldId id="287" r:id="rId30"/>
    <p:sldId id="28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ha Sanjeev Kumar Chugh" initials="USKC" lastIdx="1" clrIdx="0">
    <p:extLst>
      <p:ext uri="{19B8F6BF-5375-455C-9EA6-DF929625EA0E}">
        <p15:presenceInfo xmlns:p15="http://schemas.microsoft.com/office/powerpoint/2012/main" userId="S::uschugh@rbi.org.in::d6c6c3d5-c75c-442d-b14d-e7ceb9d10de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BFBFBF"/>
    <a:srgbClr val="595959"/>
    <a:srgbClr val="A6A6A6"/>
    <a:srgbClr val="404040"/>
    <a:srgbClr val="A2A2A2"/>
    <a:srgbClr val="F2F2F2"/>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85"/>
    <p:restoredTop sz="95091"/>
  </p:normalViewPr>
  <p:slideViewPr>
    <p:cSldViewPr snapToGrid="0" snapToObjects="1">
      <p:cViewPr varScale="1">
        <p:scale>
          <a:sx n="89" d="100"/>
          <a:sy n="89" d="100"/>
        </p:scale>
        <p:origin x="37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E4E417-B46F-4174-8CA2-2F61B6F1A49F}"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US"/>
        </a:p>
      </dgm:t>
    </dgm:pt>
    <dgm:pt modelId="{40EA9F35-287E-4F3E-9E63-C3B4997354D3}">
      <dgm:prSet/>
      <dgm:spPr/>
      <dgm:t>
        <a:bodyPr/>
        <a:lstStyle/>
        <a:p>
          <a:r>
            <a:rPr lang="en-US" baseline="0" dirty="0"/>
            <a:t>PCA stands for Principal Component Analysis.</a:t>
          </a:r>
          <a:endParaRPr lang="en-US" dirty="0"/>
        </a:p>
      </dgm:t>
    </dgm:pt>
    <dgm:pt modelId="{FBDCFDDB-7E53-41B9-92A2-215B38949BBC}" type="parTrans" cxnId="{2EBBDE43-3B6D-43A6-9D4B-2526D36F83AC}">
      <dgm:prSet/>
      <dgm:spPr/>
      <dgm:t>
        <a:bodyPr/>
        <a:lstStyle/>
        <a:p>
          <a:endParaRPr lang="en-US"/>
        </a:p>
      </dgm:t>
    </dgm:pt>
    <dgm:pt modelId="{F7261A45-AEB1-4E6A-A120-9B83B55CC5B8}" type="sibTrans" cxnId="{2EBBDE43-3B6D-43A6-9D4B-2526D36F83AC}">
      <dgm:prSet/>
      <dgm:spPr/>
      <dgm:t>
        <a:bodyPr/>
        <a:lstStyle/>
        <a:p>
          <a:endParaRPr lang="en-US"/>
        </a:p>
      </dgm:t>
    </dgm:pt>
    <dgm:pt modelId="{C2E3A920-F9A1-410D-BD98-90C23F7ABA1B}">
      <dgm:prSet/>
      <dgm:spPr/>
      <dgm:t>
        <a:bodyPr/>
        <a:lstStyle/>
        <a:p>
          <a:r>
            <a:rPr lang="en-IN" baseline="0" dirty="0"/>
            <a:t>Principal Component Analysis, is a dimensionality-reduction method that is often used to reduce the dimensionality of large data sets, by transforming a large set of variables into a smaller one that still contains most of the information in the large set.</a:t>
          </a:r>
          <a:endParaRPr lang="en-US" dirty="0"/>
        </a:p>
      </dgm:t>
    </dgm:pt>
    <dgm:pt modelId="{5F2F9C33-DB34-4A12-BFE4-F12E57656300}" type="parTrans" cxnId="{D094768A-6560-4BFF-9CEC-7214304EA472}">
      <dgm:prSet/>
      <dgm:spPr/>
      <dgm:t>
        <a:bodyPr/>
        <a:lstStyle/>
        <a:p>
          <a:endParaRPr lang="en-US"/>
        </a:p>
      </dgm:t>
    </dgm:pt>
    <dgm:pt modelId="{4DC26B7F-D875-4AEF-A858-7B9FA1B00039}" type="sibTrans" cxnId="{D094768A-6560-4BFF-9CEC-7214304EA472}">
      <dgm:prSet/>
      <dgm:spPr/>
      <dgm:t>
        <a:bodyPr/>
        <a:lstStyle/>
        <a:p>
          <a:endParaRPr lang="en-US"/>
        </a:p>
      </dgm:t>
    </dgm:pt>
    <dgm:pt modelId="{AECD44CE-E91E-4F2E-8AFD-2DB23B176624}">
      <dgm:prSet/>
      <dgm:spPr/>
      <dgm:t>
        <a:bodyPr/>
        <a:lstStyle/>
        <a:p>
          <a:r>
            <a:rPr lang="en-IN" baseline="0" dirty="0"/>
            <a:t>The idea of PCA is simple — reduce the number of variables of a data set, while preserving as much information as possible.</a:t>
          </a:r>
          <a:br>
            <a:rPr lang="en-IN" baseline="0" dirty="0"/>
          </a:br>
          <a:endParaRPr lang="en-US" dirty="0"/>
        </a:p>
      </dgm:t>
    </dgm:pt>
    <dgm:pt modelId="{C145247D-8466-4604-8FD7-0FAD439474A6}" type="parTrans" cxnId="{8DCEE2D8-54E2-4145-B6F1-F63D44721ED6}">
      <dgm:prSet/>
      <dgm:spPr/>
      <dgm:t>
        <a:bodyPr/>
        <a:lstStyle/>
        <a:p>
          <a:endParaRPr lang="en-US"/>
        </a:p>
      </dgm:t>
    </dgm:pt>
    <dgm:pt modelId="{E36FE169-7100-4BC3-9DD5-CC51263F1579}" type="sibTrans" cxnId="{8DCEE2D8-54E2-4145-B6F1-F63D44721ED6}">
      <dgm:prSet/>
      <dgm:spPr/>
      <dgm:t>
        <a:bodyPr/>
        <a:lstStyle/>
        <a:p>
          <a:endParaRPr lang="en-US"/>
        </a:p>
      </dgm:t>
    </dgm:pt>
    <dgm:pt modelId="{4612E5D8-A8EB-F94E-9DC0-623B454F6B38}" type="pres">
      <dgm:prSet presAssocID="{E3E4E417-B46F-4174-8CA2-2F61B6F1A49F}" presName="linear" presStyleCnt="0">
        <dgm:presLayoutVars>
          <dgm:animLvl val="lvl"/>
          <dgm:resizeHandles val="exact"/>
        </dgm:presLayoutVars>
      </dgm:prSet>
      <dgm:spPr/>
    </dgm:pt>
    <dgm:pt modelId="{91F8DC0E-493D-F343-9F6F-640471289CD4}" type="pres">
      <dgm:prSet presAssocID="{40EA9F35-287E-4F3E-9E63-C3B4997354D3}" presName="parentText" presStyleLbl="node1" presStyleIdx="0" presStyleCnt="3">
        <dgm:presLayoutVars>
          <dgm:chMax val="0"/>
          <dgm:bulletEnabled val="1"/>
        </dgm:presLayoutVars>
      </dgm:prSet>
      <dgm:spPr/>
    </dgm:pt>
    <dgm:pt modelId="{89D62F18-0B34-014F-8111-4F483BD6EEFB}" type="pres">
      <dgm:prSet presAssocID="{F7261A45-AEB1-4E6A-A120-9B83B55CC5B8}" presName="spacer" presStyleCnt="0"/>
      <dgm:spPr/>
    </dgm:pt>
    <dgm:pt modelId="{22A673CB-58F9-E34D-B829-6611A28AD9B5}" type="pres">
      <dgm:prSet presAssocID="{C2E3A920-F9A1-410D-BD98-90C23F7ABA1B}" presName="parentText" presStyleLbl="node1" presStyleIdx="1" presStyleCnt="3">
        <dgm:presLayoutVars>
          <dgm:chMax val="0"/>
          <dgm:bulletEnabled val="1"/>
        </dgm:presLayoutVars>
      </dgm:prSet>
      <dgm:spPr/>
    </dgm:pt>
    <dgm:pt modelId="{4FAACEB0-A9A2-0F48-AD56-0533E08CD3EF}" type="pres">
      <dgm:prSet presAssocID="{4DC26B7F-D875-4AEF-A858-7B9FA1B00039}" presName="spacer" presStyleCnt="0"/>
      <dgm:spPr/>
    </dgm:pt>
    <dgm:pt modelId="{19A8AC30-FB43-FA4E-BFA7-71767085E6E3}" type="pres">
      <dgm:prSet presAssocID="{AECD44CE-E91E-4F2E-8AFD-2DB23B176624}" presName="parentText" presStyleLbl="node1" presStyleIdx="2" presStyleCnt="3">
        <dgm:presLayoutVars>
          <dgm:chMax val="0"/>
          <dgm:bulletEnabled val="1"/>
        </dgm:presLayoutVars>
      </dgm:prSet>
      <dgm:spPr/>
    </dgm:pt>
  </dgm:ptLst>
  <dgm:cxnLst>
    <dgm:cxn modelId="{2EBBDE43-3B6D-43A6-9D4B-2526D36F83AC}" srcId="{E3E4E417-B46F-4174-8CA2-2F61B6F1A49F}" destId="{40EA9F35-287E-4F3E-9E63-C3B4997354D3}" srcOrd="0" destOrd="0" parTransId="{FBDCFDDB-7E53-41B9-92A2-215B38949BBC}" sibTransId="{F7261A45-AEB1-4E6A-A120-9B83B55CC5B8}"/>
    <dgm:cxn modelId="{99CEA44A-0E14-D44A-B0D3-3C5DD6B49DF4}" type="presOf" srcId="{C2E3A920-F9A1-410D-BD98-90C23F7ABA1B}" destId="{22A673CB-58F9-E34D-B829-6611A28AD9B5}" srcOrd="0" destOrd="0" presId="urn:microsoft.com/office/officeart/2005/8/layout/vList2"/>
    <dgm:cxn modelId="{72E7A34E-54D4-8B43-B1EE-0B6A3F389A85}" type="presOf" srcId="{40EA9F35-287E-4F3E-9E63-C3B4997354D3}" destId="{91F8DC0E-493D-F343-9F6F-640471289CD4}" srcOrd="0" destOrd="0" presId="urn:microsoft.com/office/officeart/2005/8/layout/vList2"/>
    <dgm:cxn modelId="{D094768A-6560-4BFF-9CEC-7214304EA472}" srcId="{E3E4E417-B46F-4174-8CA2-2F61B6F1A49F}" destId="{C2E3A920-F9A1-410D-BD98-90C23F7ABA1B}" srcOrd="1" destOrd="0" parTransId="{5F2F9C33-DB34-4A12-BFE4-F12E57656300}" sibTransId="{4DC26B7F-D875-4AEF-A858-7B9FA1B00039}"/>
    <dgm:cxn modelId="{4573CC90-64A0-CB4F-9E90-04A2FDEA1272}" type="presOf" srcId="{E3E4E417-B46F-4174-8CA2-2F61B6F1A49F}" destId="{4612E5D8-A8EB-F94E-9DC0-623B454F6B38}" srcOrd="0" destOrd="0" presId="urn:microsoft.com/office/officeart/2005/8/layout/vList2"/>
    <dgm:cxn modelId="{8DCEE2D8-54E2-4145-B6F1-F63D44721ED6}" srcId="{E3E4E417-B46F-4174-8CA2-2F61B6F1A49F}" destId="{AECD44CE-E91E-4F2E-8AFD-2DB23B176624}" srcOrd="2" destOrd="0" parTransId="{C145247D-8466-4604-8FD7-0FAD439474A6}" sibTransId="{E36FE169-7100-4BC3-9DD5-CC51263F1579}"/>
    <dgm:cxn modelId="{59F09FEC-8A3B-5844-AAD4-1C5C9C37A2F2}" type="presOf" srcId="{AECD44CE-E91E-4F2E-8AFD-2DB23B176624}" destId="{19A8AC30-FB43-FA4E-BFA7-71767085E6E3}" srcOrd="0" destOrd="0" presId="urn:microsoft.com/office/officeart/2005/8/layout/vList2"/>
    <dgm:cxn modelId="{CA866916-21FA-D644-9FE0-B30B7FDC8A13}" type="presParOf" srcId="{4612E5D8-A8EB-F94E-9DC0-623B454F6B38}" destId="{91F8DC0E-493D-F343-9F6F-640471289CD4}" srcOrd="0" destOrd="0" presId="urn:microsoft.com/office/officeart/2005/8/layout/vList2"/>
    <dgm:cxn modelId="{1FBE6F20-D751-4A4E-9905-0260E3BB67F1}" type="presParOf" srcId="{4612E5D8-A8EB-F94E-9DC0-623B454F6B38}" destId="{89D62F18-0B34-014F-8111-4F483BD6EEFB}" srcOrd="1" destOrd="0" presId="urn:microsoft.com/office/officeart/2005/8/layout/vList2"/>
    <dgm:cxn modelId="{6972CFC4-7ACB-DF4A-ACF4-EC0B2723344A}" type="presParOf" srcId="{4612E5D8-A8EB-F94E-9DC0-623B454F6B38}" destId="{22A673CB-58F9-E34D-B829-6611A28AD9B5}" srcOrd="2" destOrd="0" presId="urn:microsoft.com/office/officeart/2005/8/layout/vList2"/>
    <dgm:cxn modelId="{34C36E93-F398-8B44-8BB1-C05332F65C8A}" type="presParOf" srcId="{4612E5D8-A8EB-F94E-9DC0-623B454F6B38}" destId="{4FAACEB0-A9A2-0F48-AD56-0533E08CD3EF}" srcOrd="3" destOrd="0" presId="urn:microsoft.com/office/officeart/2005/8/layout/vList2"/>
    <dgm:cxn modelId="{EA25A335-74CB-404F-9967-5C965F2BD5B9}" type="presParOf" srcId="{4612E5D8-A8EB-F94E-9DC0-623B454F6B38}" destId="{19A8AC30-FB43-FA4E-BFA7-71767085E6E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F8DC0E-493D-F343-9F6F-640471289CD4}">
      <dsp:nvSpPr>
        <dsp:cNvPr id="0" name=""/>
        <dsp:cNvSpPr/>
      </dsp:nvSpPr>
      <dsp:spPr>
        <a:xfrm>
          <a:off x="0" y="138670"/>
          <a:ext cx="10425560" cy="1160713"/>
        </a:xfrm>
        <a:prstGeom prst="roundRect">
          <a:avLst/>
        </a:prstGeom>
        <a:solidFill>
          <a:schemeClr val="dk2">
            <a:hueOff val="0"/>
            <a:satOff val="0"/>
            <a:lumOff val="0"/>
            <a:alphaOff val="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PCA stands for Principal Component Analysis.</a:t>
          </a:r>
          <a:endParaRPr lang="en-US" sz="2200" kern="1200" dirty="0"/>
        </a:p>
      </dsp:txBody>
      <dsp:txXfrm>
        <a:off x="56661" y="195331"/>
        <a:ext cx="10312238" cy="1047391"/>
      </dsp:txXfrm>
    </dsp:sp>
    <dsp:sp modelId="{22A673CB-58F9-E34D-B829-6611A28AD9B5}">
      <dsp:nvSpPr>
        <dsp:cNvPr id="0" name=""/>
        <dsp:cNvSpPr/>
      </dsp:nvSpPr>
      <dsp:spPr>
        <a:xfrm>
          <a:off x="0" y="1362743"/>
          <a:ext cx="10425560" cy="1160713"/>
        </a:xfrm>
        <a:prstGeom prst="roundRect">
          <a:avLst/>
        </a:prstGeom>
        <a:solidFill>
          <a:schemeClr val="dk2">
            <a:hueOff val="0"/>
            <a:satOff val="0"/>
            <a:lumOff val="0"/>
            <a:alphaOff val="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baseline="0" dirty="0"/>
            <a:t>Principal Component Analysis, is a dimensionality-reduction method that is often used to reduce the dimensionality of large data sets, by transforming a large set of variables into a smaller one that still contains most of the information in the large set.</a:t>
          </a:r>
          <a:endParaRPr lang="en-US" sz="2200" kern="1200" dirty="0"/>
        </a:p>
      </dsp:txBody>
      <dsp:txXfrm>
        <a:off x="56661" y="1419404"/>
        <a:ext cx="10312238" cy="1047391"/>
      </dsp:txXfrm>
    </dsp:sp>
    <dsp:sp modelId="{19A8AC30-FB43-FA4E-BFA7-71767085E6E3}">
      <dsp:nvSpPr>
        <dsp:cNvPr id="0" name=""/>
        <dsp:cNvSpPr/>
      </dsp:nvSpPr>
      <dsp:spPr>
        <a:xfrm>
          <a:off x="0" y="2586816"/>
          <a:ext cx="10425560" cy="1160713"/>
        </a:xfrm>
        <a:prstGeom prst="roundRect">
          <a:avLst/>
        </a:prstGeom>
        <a:solidFill>
          <a:schemeClr val="dk2">
            <a:hueOff val="0"/>
            <a:satOff val="0"/>
            <a:lumOff val="0"/>
            <a:alphaOff val="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baseline="0" dirty="0"/>
            <a:t>The idea of PCA is simple — reduce the number of variables of a data set, while preserving as much information as possible.</a:t>
          </a:r>
          <a:br>
            <a:rPr lang="en-IN" sz="2200" kern="1200" baseline="0" dirty="0"/>
          </a:br>
          <a:endParaRPr lang="en-US" sz="2200" kern="1200" dirty="0"/>
        </a:p>
      </dsp:txBody>
      <dsp:txXfrm>
        <a:off x="56661" y="2643477"/>
        <a:ext cx="10312238" cy="104739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793F1-04E3-B74B-955B-2CAEB5ED58B2}" type="datetimeFigureOut">
              <a:rPr lang="en-US" smtClean="0"/>
              <a:t>5/5/21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5607C5-3699-4045-8421-C7387A6A734F}" type="slidenum">
              <a:rPr lang="en-US" smtClean="0"/>
              <a:t>‹#›</a:t>
            </a:fld>
            <a:endParaRPr lang="en-US"/>
          </a:p>
        </p:txBody>
      </p:sp>
    </p:spTree>
    <p:extLst>
      <p:ext uri="{BB962C8B-B14F-4D97-AF65-F5344CB8AC3E}">
        <p14:creationId xmlns:p14="http://schemas.microsoft.com/office/powerpoint/2010/main" val="210275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5607C5-3699-4045-8421-C7387A6A734F}" type="slidenum">
              <a:rPr lang="en-US" smtClean="0"/>
              <a:t>6</a:t>
            </a:fld>
            <a:endParaRPr lang="en-US"/>
          </a:p>
        </p:txBody>
      </p:sp>
    </p:spTree>
    <p:extLst>
      <p:ext uri="{BB962C8B-B14F-4D97-AF65-F5344CB8AC3E}">
        <p14:creationId xmlns:p14="http://schemas.microsoft.com/office/powerpoint/2010/main" val="2494644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5607C5-3699-4045-8421-C7387A6A734F}" type="slidenum">
              <a:rPr lang="en-US" smtClean="0"/>
              <a:t>7</a:t>
            </a:fld>
            <a:endParaRPr lang="en-US"/>
          </a:p>
        </p:txBody>
      </p:sp>
    </p:spTree>
    <p:extLst>
      <p:ext uri="{BB962C8B-B14F-4D97-AF65-F5344CB8AC3E}">
        <p14:creationId xmlns:p14="http://schemas.microsoft.com/office/powerpoint/2010/main" val="4248861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5607C5-3699-4045-8421-C7387A6A734F}" type="slidenum">
              <a:rPr lang="en-US" smtClean="0"/>
              <a:t>22</a:t>
            </a:fld>
            <a:endParaRPr lang="en-US"/>
          </a:p>
        </p:txBody>
      </p:sp>
    </p:spTree>
    <p:extLst>
      <p:ext uri="{BB962C8B-B14F-4D97-AF65-F5344CB8AC3E}">
        <p14:creationId xmlns:p14="http://schemas.microsoft.com/office/powerpoint/2010/main" val="885322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8" y="3956281"/>
            <a:ext cx="6831673" cy="1086237"/>
          </a:xfrm>
        </p:spPr>
        <p:txBody>
          <a:bodyPr>
            <a:normAutofit/>
          </a:bodyPr>
          <a:lstStyle>
            <a:lvl1pPr marL="0" indent="0" algn="ctr">
              <a:lnSpc>
                <a:spcPct val="112000"/>
              </a:lnSpc>
              <a:spcBef>
                <a:spcPts val="0"/>
              </a:spcBef>
              <a:spcAft>
                <a:spcPts val="0"/>
              </a:spcAft>
              <a:buNone/>
              <a:defRPr sz="23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9" y="6453386"/>
            <a:ext cx="1607944" cy="404614"/>
          </a:xfrm>
        </p:spPr>
        <p:txBody>
          <a:bodyPr/>
          <a:lstStyle>
            <a:lvl1pPr>
              <a:defRPr baseline="0">
                <a:solidFill>
                  <a:schemeClr val="tx2"/>
                </a:solidFill>
              </a:defRPr>
            </a:lvl1pPr>
          </a:lstStyle>
          <a:p>
            <a:r>
              <a:rPr lang="en-IN"/>
              <a:t>18/01/21</a:t>
            </a:r>
            <a:endParaRPr lang="en-US" dirty="0"/>
          </a:p>
        </p:txBody>
      </p:sp>
      <p:sp>
        <p:nvSpPr>
          <p:cNvPr id="5" name="Footer Placeholder 4"/>
          <p:cNvSpPr>
            <a:spLocks noGrp="1"/>
          </p:cNvSpPr>
          <p:nvPr>
            <p:ph type="ftr" sz="quarter" idx="11"/>
          </p:nvPr>
        </p:nvSpPr>
        <p:spPr>
          <a:xfrm>
            <a:off x="2584056" y="6453386"/>
            <a:ext cx="7023377" cy="404614"/>
          </a:xfrm>
        </p:spPr>
        <p:txBody>
          <a:bodyPr/>
          <a:lstStyle>
            <a:lvl1pPr algn="ctr">
              <a:defRPr baseline="0">
                <a:solidFill>
                  <a:schemeClr val="tx2"/>
                </a:solidFill>
              </a:defRPr>
            </a:lvl1pPr>
          </a:lstStyle>
          <a:p>
            <a:r>
              <a:rPr lang="en-US"/>
              <a:t>Presented by Abhiishek S Chugh. Regd.no. 20001</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9" y="744471"/>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7"/>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r>
              <a:rPr lang="en-IN"/>
              <a:t>18/01/21</a:t>
            </a:r>
            <a:endParaRPr lang="en-US" dirty="0"/>
          </a:p>
        </p:txBody>
      </p:sp>
      <p:sp>
        <p:nvSpPr>
          <p:cNvPr id="5" name="Footer Placeholder 4"/>
          <p:cNvSpPr>
            <a:spLocks noGrp="1"/>
          </p:cNvSpPr>
          <p:nvPr>
            <p:ph type="ftr" sz="quarter" idx="11"/>
          </p:nvPr>
        </p:nvSpPr>
        <p:spPr/>
        <p:txBody>
          <a:bodyPr/>
          <a:lstStyle/>
          <a:p>
            <a:r>
              <a:rPr lang="en-US"/>
              <a:t>Presented by Abhiishek S Chugh. Regd.no. 20001</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2" y="624156"/>
            <a:ext cx="1565767"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1"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r>
              <a:rPr lang="en-IN"/>
              <a:t>18/01/21</a:t>
            </a:r>
            <a:endParaRPr lang="en-US" dirty="0"/>
          </a:p>
        </p:txBody>
      </p:sp>
      <p:sp>
        <p:nvSpPr>
          <p:cNvPr id="5" name="Footer Placeholder 4"/>
          <p:cNvSpPr>
            <a:spLocks noGrp="1"/>
          </p:cNvSpPr>
          <p:nvPr>
            <p:ph type="ftr" sz="quarter" idx="11"/>
          </p:nvPr>
        </p:nvSpPr>
        <p:spPr/>
        <p:txBody>
          <a:bodyPr/>
          <a:lstStyle/>
          <a:p>
            <a:r>
              <a:rPr lang="en-US"/>
              <a:t>Presented by Abhiishek S Chugh. Regd.no. 20001</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r>
              <a:rPr lang="en-IN"/>
              <a:t>18/01/21</a:t>
            </a:r>
            <a:endParaRPr lang="en-US" dirty="0"/>
          </a:p>
        </p:txBody>
      </p:sp>
      <p:sp>
        <p:nvSpPr>
          <p:cNvPr id="5" name="Footer Placeholder 4"/>
          <p:cNvSpPr>
            <a:spLocks noGrp="1"/>
          </p:cNvSpPr>
          <p:nvPr>
            <p:ph type="ftr" sz="quarter" idx="11"/>
          </p:nvPr>
        </p:nvSpPr>
        <p:spPr/>
        <p:txBody>
          <a:bodyPr/>
          <a:lstStyle/>
          <a:p>
            <a:r>
              <a:rPr lang="en-US"/>
              <a:t>Presented by Abhiishek S Chugh. Regd.no. 20001</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2"/>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9" y="6453386"/>
            <a:ext cx="1622409" cy="404614"/>
          </a:xfrm>
        </p:spPr>
        <p:txBody>
          <a:bodyPr/>
          <a:lstStyle>
            <a:lvl1pPr>
              <a:defRPr>
                <a:solidFill>
                  <a:schemeClr val="tx2"/>
                </a:solidFill>
              </a:defRPr>
            </a:lvl1pPr>
          </a:lstStyle>
          <a:p>
            <a:r>
              <a:rPr lang="en-IN"/>
              <a:t>18/01/21</a:t>
            </a:r>
            <a:endParaRPr lang="en-US" dirty="0"/>
          </a:p>
        </p:txBody>
      </p:sp>
      <p:sp>
        <p:nvSpPr>
          <p:cNvPr id="5" name="Footer Placeholder 4"/>
          <p:cNvSpPr>
            <a:spLocks noGrp="1"/>
          </p:cNvSpPr>
          <p:nvPr>
            <p:ph type="ftr" sz="quarter" idx="11"/>
          </p:nvPr>
        </p:nvSpPr>
        <p:spPr>
          <a:xfrm>
            <a:off x="2584313" y="6453386"/>
            <a:ext cx="7023377" cy="404614"/>
          </a:xfrm>
        </p:spPr>
        <p:txBody>
          <a:bodyPr/>
          <a:lstStyle>
            <a:lvl1pPr algn="ctr">
              <a:defRPr>
                <a:solidFill>
                  <a:schemeClr val="tx2"/>
                </a:solidFill>
              </a:defRPr>
            </a:lvl1pPr>
          </a:lstStyle>
          <a:p>
            <a:r>
              <a:rPr lang="en-US"/>
              <a:t>Presented by Abhiishek S Chugh. Regd.no. 20001</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3"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6001"/>
            <a:ext cx="4447787"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6001"/>
            <a:ext cx="4447787"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r>
              <a:rPr lang="en-IN"/>
              <a:t>18/01/21</a:t>
            </a:r>
            <a:endParaRPr lang="en-US" dirty="0"/>
          </a:p>
        </p:txBody>
      </p:sp>
      <p:sp>
        <p:nvSpPr>
          <p:cNvPr id="6" name="Footer Placeholder 5"/>
          <p:cNvSpPr>
            <a:spLocks noGrp="1"/>
          </p:cNvSpPr>
          <p:nvPr>
            <p:ph type="ftr" sz="quarter" idx="11"/>
          </p:nvPr>
        </p:nvSpPr>
        <p:spPr/>
        <p:txBody>
          <a:bodyPr/>
          <a:lstStyle/>
          <a:p>
            <a:r>
              <a:rPr lang="en-US"/>
              <a:t>Presented by Abhiishek S Chugh. Regd.no. 20001</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9"/>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5"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5" y="3305209"/>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r>
              <a:rPr lang="en-IN"/>
              <a:t>18/01/21</a:t>
            </a:r>
            <a:endParaRPr lang="en-US" dirty="0"/>
          </a:p>
        </p:txBody>
      </p:sp>
      <p:sp>
        <p:nvSpPr>
          <p:cNvPr id="8" name="Footer Placeholder 7"/>
          <p:cNvSpPr>
            <a:spLocks noGrp="1"/>
          </p:cNvSpPr>
          <p:nvPr>
            <p:ph type="ftr" sz="quarter" idx="11"/>
          </p:nvPr>
        </p:nvSpPr>
        <p:spPr/>
        <p:txBody>
          <a:bodyPr/>
          <a:lstStyle/>
          <a:p>
            <a:r>
              <a:rPr lang="en-US"/>
              <a:t>Presented by Abhiishek S Chugh. Regd.no. 20001</a:t>
            </a:r>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r>
              <a:rPr lang="en-IN"/>
              <a:t>18/01/21</a:t>
            </a:r>
            <a:endParaRPr lang="en-US" dirty="0"/>
          </a:p>
        </p:txBody>
      </p:sp>
      <p:sp>
        <p:nvSpPr>
          <p:cNvPr id="4" name="Footer Placeholder 3"/>
          <p:cNvSpPr>
            <a:spLocks noGrp="1"/>
          </p:cNvSpPr>
          <p:nvPr>
            <p:ph type="ftr" sz="quarter" idx="11"/>
          </p:nvPr>
        </p:nvSpPr>
        <p:spPr/>
        <p:txBody>
          <a:bodyPr/>
          <a:lstStyle/>
          <a:p>
            <a:r>
              <a:rPr lang="en-US"/>
              <a:t>Presented by Abhiishek S Chugh. Regd.no. 20001</a:t>
            </a:r>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IN"/>
              <a:t>18/01/21</a:t>
            </a:r>
            <a:endParaRPr lang="en-US" dirty="0"/>
          </a:p>
        </p:txBody>
      </p:sp>
      <p:sp>
        <p:nvSpPr>
          <p:cNvPr id="3" name="Footer Placeholder 2"/>
          <p:cNvSpPr>
            <a:spLocks noGrp="1"/>
          </p:cNvSpPr>
          <p:nvPr>
            <p:ph type="ftr" sz="quarter" idx="11"/>
          </p:nvPr>
        </p:nvSpPr>
        <p:spPr/>
        <p:txBody>
          <a:bodyPr/>
          <a:lstStyle/>
          <a:p>
            <a:r>
              <a:rPr lang="en-US"/>
              <a:t>Presented by Abhiishek S Chugh. Regd.no. 20001</a:t>
            </a:r>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1" y="6453386"/>
            <a:ext cx="1204572" cy="404614"/>
          </a:xfrm>
        </p:spPr>
        <p:txBody>
          <a:bodyPr/>
          <a:lstStyle>
            <a:lvl1pPr>
              <a:defRPr>
                <a:solidFill>
                  <a:schemeClr val="tx2"/>
                </a:solidFill>
              </a:defRPr>
            </a:lvl1pPr>
          </a:lstStyle>
          <a:p>
            <a:r>
              <a:rPr lang="en-IN"/>
              <a:t>18/01/21</a:t>
            </a:r>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Presented by Abhiishek S Chugh. Regd.no. 20001</a:t>
            </a:r>
            <a:endParaRPr lang="en-US" dirty="0"/>
          </a:p>
        </p:txBody>
      </p:sp>
      <p:sp>
        <p:nvSpPr>
          <p:cNvPr id="7" name="Slide Number Placeholder 6"/>
          <p:cNvSpPr>
            <a:spLocks noGrp="1"/>
          </p:cNvSpPr>
          <p:nvPr>
            <p:ph type="sldNum" sz="quarter" idx="12"/>
          </p:nvPr>
        </p:nvSpPr>
        <p:spPr>
          <a:xfrm>
            <a:off x="9883141"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2"/>
            <a:ext cx="6659880" cy="6857999"/>
          </a:xfrm>
        </p:spPr>
        <p:txBody>
          <a:bodyPr anchor="t">
            <a:norm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1" y="6453386"/>
            <a:ext cx="1204572" cy="404614"/>
          </a:xfrm>
        </p:spPr>
        <p:txBody>
          <a:bodyPr/>
          <a:lstStyle>
            <a:lvl1pPr>
              <a:defRPr>
                <a:solidFill>
                  <a:schemeClr val="tx2"/>
                </a:solidFill>
              </a:defRPr>
            </a:lvl1pPr>
          </a:lstStyle>
          <a:p>
            <a:r>
              <a:rPr lang="en-IN"/>
              <a:t>18/01/21</a:t>
            </a:r>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Presented by Abhiishek S Chugh. Regd.no. 20001</a:t>
            </a:r>
            <a:endParaRPr lang="en-US" dirty="0"/>
          </a:p>
        </p:txBody>
      </p:sp>
      <p:sp>
        <p:nvSpPr>
          <p:cNvPr id="7" name="Slide Number Placeholder 6"/>
          <p:cNvSpPr>
            <a:spLocks noGrp="1"/>
          </p:cNvSpPr>
          <p:nvPr>
            <p:ph type="sldNum" sz="quarter" idx="12"/>
          </p:nvPr>
        </p:nvSpPr>
        <p:spPr>
          <a:xfrm>
            <a:off x="9883141"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r>
              <a:rPr lang="en-IN"/>
              <a:t>18/01/21</a:t>
            </a:r>
            <a:endParaRPr lang="en-US" dirty="0"/>
          </a:p>
        </p:txBody>
      </p:sp>
      <p:sp>
        <p:nvSpPr>
          <p:cNvPr id="5" name="Footer Placeholder 4"/>
          <p:cNvSpPr>
            <a:spLocks noGrp="1"/>
          </p:cNvSpPr>
          <p:nvPr>
            <p:ph type="ftr" sz="quarter" idx="3"/>
          </p:nvPr>
        </p:nvSpPr>
        <p:spPr>
          <a:xfrm>
            <a:off x="2893565" y="6453386"/>
            <a:ext cx="6280831" cy="404614"/>
          </a:xfrm>
          <a:prstGeom prst="rect">
            <a:avLst/>
          </a:prstGeom>
        </p:spPr>
        <p:txBody>
          <a:bodyPr vert="horz" lIns="91440" tIns="45720" rIns="91440" bIns="45720" rtlCol="0" anchor="ctr"/>
          <a:lstStyle>
            <a:lvl1pPr algn="l">
              <a:defRPr sz="1200" baseline="0">
                <a:solidFill>
                  <a:schemeClr val="tx2"/>
                </a:solidFill>
              </a:defRPr>
            </a:lvl1pPr>
          </a:lstStyle>
          <a:p>
            <a:r>
              <a:rPr lang="en-US"/>
              <a:t>Presented by Abhiishek S Chugh. Regd.no. 20001</a:t>
            </a:r>
            <a:endParaRPr lang="en-US" dirty="0"/>
          </a:p>
        </p:txBody>
      </p:sp>
      <p:sp>
        <p:nvSpPr>
          <p:cNvPr id="6" name="Slide Number Placeholder 5"/>
          <p:cNvSpPr>
            <a:spLocks noGrp="1"/>
          </p:cNvSpPr>
          <p:nvPr>
            <p:ph type="sldNum" sz="quarter" idx="4"/>
          </p:nvPr>
        </p:nvSpPr>
        <p:spPr>
          <a:xfrm>
            <a:off x="9472737"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377"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38" indent="-384038" algn="l" defTabSz="914377"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377" indent="-384038" algn="l" defTabSz="914377"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566" indent="-384038" algn="l" defTabSz="914377"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754" indent="-384038" algn="l" defTabSz="914377"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5943" indent="-384038" algn="l" defTabSz="914377"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131" indent="-384038" algn="l" defTabSz="914377"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320" indent="-384038" algn="l" defTabSz="914377"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509" indent="-384038" algn="l" defTabSz="914377"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697" indent="-384038" algn="l" defTabSz="914377"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userDrawn="1">
          <p15:clr>
            <a:srgbClr val="F26B43"/>
          </p15:clr>
        </p15:guide>
        <p15:guide id="4" orient="horz" pos="1440" userDrawn="1">
          <p15:clr>
            <a:srgbClr val="F26B43"/>
          </p15:clr>
        </p15:guide>
        <p15:guide id="6" orient="horz" pos="3696" userDrawn="1">
          <p15:clr>
            <a:srgbClr val="F26B43"/>
          </p15:clr>
        </p15:guide>
        <p15:guide id="7" orient="horz" pos="432" userDrawn="1">
          <p15:clr>
            <a:srgbClr val="F26B43"/>
          </p15:clr>
        </p15:guide>
        <p15:guide id="8" orient="horz" pos="1512" userDrawn="1">
          <p15:clr>
            <a:srgbClr val="F26B43"/>
          </p15:clr>
        </p15:guide>
        <p15:guide id="9" pos="6912" userDrawn="1">
          <p15:clr>
            <a:srgbClr val="F26B43"/>
          </p15:clr>
        </p15:guide>
        <p15:guide id="10" pos="936" userDrawn="1">
          <p15:clr>
            <a:srgbClr val="F26B43"/>
          </p15:clr>
        </p15:guide>
        <p15:guide id="11" pos="8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towardsdatascience.com/a-complete-guide-to-principal-component-analysis-pca-in-machine-learning-664f34fc3e5a" TargetMode="External"/><Relationship Id="rId2" Type="http://schemas.openxmlformats.org/officeDocument/2006/relationships/hyperlink" Target="https://www.geeksforgeeks.org/ml-face-recognition-using-eigenfaces-pca-algorithm/" TargetMode="External"/><Relationship Id="rId1" Type="http://schemas.openxmlformats.org/officeDocument/2006/relationships/slideLayout" Target="../slideLayouts/slideLayout2.xml"/><Relationship Id="rId4" Type="http://schemas.openxmlformats.org/officeDocument/2006/relationships/hyperlink" Target="https://medium.datadriveninvestor.com/principal-components-analysis-pca-71cc9d43d9fb"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9" y="744470"/>
            <a:ext cx="10674117" cy="5349671"/>
            <a:chOff x="752858" y="744469"/>
            <a:chExt cx="10674117" cy="5349671"/>
          </a:xfrm>
        </p:grpSpPr>
        <p:sp>
          <p:nvSpPr>
            <p:cNvPr id="11"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sp>
        <p:sp>
          <p:nvSpPr>
            <p:cNvPr id="12"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sp>
      </p:grpSp>
      <p:sp>
        <p:nvSpPr>
          <p:cNvPr id="2" name="Title 1">
            <a:extLst>
              <a:ext uri="{FF2B5EF4-FFF2-40B4-BE49-F238E27FC236}">
                <a16:creationId xmlns:a16="http://schemas.microsoft.com/office/drawing/2014/main" id="{58D9AC9E-3340-F846-A81A-667748C438C7}"/>
              </a:ext>
            </a:extLst>
          </p:cNvPr>
          <p:cNvSpPr>
            <a:spLocks noGrp="1"/>
          </p:cNvSpPr>
          <p:nvPr>
            <p:ph type="ctrTitle"/>
          </p:nvPr>
        </p:nvSpPr>
        <p:spPr>
          <a:xfrm>
            <a:off x="1915128" y="1788453"/>
            <a:ext cx="8361229" cy="2098227"/>
          </a:xfrm>
        </p:spPr>
        <p:txBody>
          <a:bodyPr>
            <a:normAutofit/>
          </a:bodyPr>
          <a:lstStyle/>
          <a:p>
            <a:r>
              <a:rPr lang="en-US" sz="6700" dirty="0"/>
              <a:t>Eigenfaces for recognition</a:t>
            </a:r>
          </a:p>
        </p:txBody>
      </p:sp>
      <p:sp>
        <p:nvSpPr>
          <p:cNvPr id="3" name="Subtitle 2">
            <a:extLst>
              <a:ext uri="{FF2B5EF4-FFF2-40B4-BE49-F238E27FC236}">
                <a16:creationId xmlns:a16="http://schemas.microsoft.com/office/drawing/2014/main" id="{30B2C438-818D-8144-949D-A960708B8484}"/>
              </a:ext>
            </a:extLst>
          </p:cNvPr>
          <p:cNvSpPr>
            <a:spLocks noGrp="1"/>
          </p:cNvSpPr>
          <p:nvPr>
            <p:ph type="subTitle" idx="1"/>
          </p:nvPr>
        </p:nvSpPr>
        <p:spPr>
          <a:xfrm>
            <a:off x="2679908" y="3956280"/>
            <a:ext cx="6831673" cy="1086237"/>
          </a:xfrm>
        </p:spPr>
        <p:txBody>
          <a:bodyPr>
            <a:normAutofit/>
          </a:bodyPr>
          <a:lstStyle/>
          <a:p>
            <a:pPr>
              <a:spcAft>
                <a:spcPts val="600"/>
              </a:spcAft>
            </a:pPr>
            <a:r>
              <a:rPr lang="en-US" dirty="0"/>
              <a:t>Mathew Turk and Alex Pentland</a:t>
            </a:r>
            <a:endParaRPr lang="en-US"/>
          </a:p>
        </p:txBody>
      </p:sp>
    </p:spTree>
    <p:extLst>
      <p:ext uri="{BB962C8B-B14F-4D97-AF65-F5344CB8AC3E}">
        <p14:creationId xmlns:p14="http://schemas.microsoft.com/office/powerpoint/2010/main" val="1317685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C02B7-B3F2-A849-8479-09E1095D3587}"/>
              </a:ext>
            </a:extLst>
          </p:cNvPr>
          <p:cNvSpPr>
            <a:spLocks noGrp="1"/>
          </p:cNvSpPr>
          <p:nvPr>
            <p:ph type="title"/>
          </p:nvPr>
        </p:nvSpPr>
        <p:spPr/>
        <p:txBody>
          <a:bodyPr/>
          <a:lstStyle/>
          <a:p>
            <a:r>
              <a:rPr lang="en-IN" dirty="0"/>
              <a:t>Eigenvectors and Eigenvalues</a:t>
            </a:r>
            <a:endParaRPr lang="en-US" dirty="0"/>
          </a:p>
        </p:txBody>
      </p:sp>
      <p:sp>
        <p:nvSpPr>
          <p:cNvPr id="3" name="Content Placeholder 2">
            <a:extLst>
              <a:ext uri="{FF2B5EF4-FFF2-40B4-BE49-F238E27FC236}">
                <a16:creationId xmlns:a16="http://schemas.microsoft.com/office/drawing/2014/main" id="{6EA9A2C5-84F1-B54D-9C1E-267317D95E06}"/>
              </a:ext>
            </a:extLst>
          </p:cNvPr>
          <p:cNvSpPr>
            <a:spLocks noGrp="1"/>
          </p:cNvSpPr>
          <p:nvPr>
            <p:ph idx="1"/>
          </p:nvPr>
        </p:nvSpPr>
        <p:spPr/>
        <p:txBody>
          <a:bodyPr>
            <a:normAutofit/>
          </a:bodyPr>
          <a:lstStyle/>
          <a:p>
            <a:r>
              <a:rPr lang="en-IN" sz="2800" dirty="0"/>
              <a:t>The eigenvectors of the Covariance matrix are actually </a:t>
            </a:r>
            <a:r>
              <a:rPr lang="en-IN" sz="2800" i="1" dirty="0"/>
              <a:t>the</a:t>
            </a:r>
            <a:r>
              <a:rPr lang="en-IN" sz="2800" b="1" i="1" dirty="0"/>
              <a:t> </a:t>
            </a:r>
            <a:r>
              <a:rPr lang="en-IN" sz="2800" i="1" dirty="0"/>
              <a:t>directions of the axes where there is the most variance</a:t>
            </a:r>
            <a:r>
              <a:rPr lang="en-IN" sz="2800" dirty="0"/>
              <a:t>(most information) and that we call Principal Components. And eigenvalues are simply the coefficients attached to eigenvectors, which give the </a:t>
            </a:r>
            <a:r>
              <a:rPr lang="en-IN" sz="2800" i="1" dirty="0"/>
              <a:t>amount of variance carried in each Principal Component</a:t>
            </a:r>
            <a:r>
              <a:rPr lang="en-IN" sz="2800" dirty="0"/>
              <a:t>.</a:t>
            </a:r>
          </a:p>
          <a:p>
            <a:pPr marL="0" indent="0">
              <a:buNone/>
            </a:pPr>
            <a:br>
              <a:rPr lang="en-IN" sz="2800" dirty="0"/>
            </a:br>
            <a:endParaRPr lang="en-US" sz="2800" dirty="0"/>
          </a:p>
        </p:txBody>
      </p:sp>
      <p:sp>
        <p:nvSpPr>
          <p:cNvPr id="5" name="Date Placeholder 4">
            <a:extLst>
              <a:ext uri="{FF2B5EF4-FFF2-40B4-BE49-F238E27FC236}">
                <a16:creationId xmlns:a16="http://schemas.microsoft.com/office/drawing/2014/main" id="{E1A4FC6D-2699-4047-B79C-2BE802F334FD}"/>
              </a:ext>
            </a:extLst>
          </p:cNvPr>
          <p:cNvSpPr>
            <a:spLocks noGrp="1"/>
          </p:cNvSpPr>
          <p:nvPr>
            <p:ph type="dt" sz="half" idx="10"/>
          </p:nvPr>
        </p:nvSpPr>
        <p:spPr/>
        <p:txBody>
          <a:bodyPr/>
          <a:lstStyle/>
          <a:p>
            <a:r>
              <a:rPr lang="en-IN"/>
              <a:t>18/01/21</a:t>
            </a:r>
            <a:endParaRPr lang="en-US" dirty="0"/>
          </a:p>
        </p:txBody>
      </p:sp>
      <p:sp>
        <p:nvSpPr>
          <p:cNvPr id="6" name="Footer Placeholder 5">
            <a:extLst>
              <a:ext uri="{FF2B5EF4-FFF2-40B4-BE49-F238E27FC236}">
                <a16:creationId xmlns:a16="http://schemas.microsoft.com/office/drawing/2014/main" id="{C6E1783F-1E13-9B44-B7B1-1585B0FEB3FE}"/>
              </a:ext>
            </a:extLst>
          </p:cNvPr>
          <p:cNvSpPr>
            <a:spLocks noGrp="1"/>
          </p:cNvSpPr>
          <p:nvPr>
            <p:ph type="ftr" sz="quarter" idx="11"/>
          </p:nvPr>
        </p:nvSpPr>
        <p:spPr/>
        <p:txBody>
          <a:bodyPr/>
          <a:lstStyle/>
          <a:p>
            <a:r>
              <a:rPr lang="en-US"/>
              <a:t>Presented by Abhiishek S Chugh. Regd.no. 20001</a:t>
            </a:r>
            <a:endParaRPr lang="en-US" dirty="0"/>
          </a:p>
        </p:txBody>
      </p:sp>
      <p:sp>
        <p:nvSpPr>
          <p:cNvPr id="7" name="Slide Number Placeholder 6">
            <a:extLst>
              <a:ext uri="{FF2B5EF4-FFF2-40B4-BE49-F238E27FC236}">
                <a16:creationId xmlns:a16="http://schemas.microsoft.com/office/drawing/2014/main" id="{6D0BE377-275E-C549-830F-35BDE2283196}"/>
              </a:ext>
            </a:extLst>
          </p:cNvPr>
          <p:cNvSpPr>
            <a:spLocks noGrp="1"/>
          </p:cNvSpPr>
          <p:nvPr>
            <p:ph type="sldNum" sz="quarter" idx="12"/>
          </p:nvPr>
        </p:nvSpPr>
        <p:spPr/>
        <p:txBody>
          <a:bodyPr/>
          <a:lstStyle/>
          <a:p>
            <a:fld id="{69E57DC2-970A-4B3E-BB1C-7A09969E49DF}" type="slidenum">
              <a:rPr lang="en-US" smtClean="0"/>
              <a:t>10</a:t>
            </a:fld>
            <a:endParaRPr lang="en-US" dirty="0"/>
          </a:p>
        </p:txBody>
      </p:sp>
    </p:spTree>
    <p:extLst>
      <p:ext uri="{BB962C8B-B14F-4D97-AF65-F5344CB8AC3E}">
        <p14:creationId xmlns:p14="http://schemas.microsoft.com/office/powerpoint/2010/main" val="3311707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C159B63-C56D-4E4E-8B07-40A1346DC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86166F-AC31-3D47-B778-E1879C63F4C3}"/>
              </a:ext>
            </a:extLst>
          </p:cNvPr>
          <p:cNvSpPr>
            <a:spLocks noGrp="1"/>
          </p:cNvSpPr>
          <p:nvPr>
            <p:ph type="title"/>
          </p:nvPr>
        </p:nvSpPr>
        <p:spPr>
          <a:xfrm>
            <a:off x="967901" y="1194181"/>
            <a:ext cx="3523939" cy="5020353"/>
          </a:xfrm>
        </p:spPr>
        <p:txBody>
          <a:bodyPr>
            <a:normAutofit/>
          </a:bodyPr>
          <a:lstStyle/>
          <a:p>
            <a:r>
              <a:rPr lang="en-IN" b="1" cap="all" dirty="0"/>
              <a:t>STEP 4: FEATURE VECTOR</a:t>
            </a:r>
            <a:br>
              <a:rPr lang="en-IN" b="1" cap="all" dirty="0"/>
            </a:br>
            <a:endParaRPr lang="en-US" dirty="0"/>
          </a:p>
        </p:txBody>
      </p:sp>
      <p:sp>
        <p:nvSpPr>
          <p:cNvPr id="10" name="Rectangle 9">
            <a:extLst>
              <a:ext uri="{FF2B5EF4-FFF2-40B4-BE49-F238E27FC236}">
                <a16:creationId xmlns:a16="http://schemas.microsoft.com/office/drawing/2014/main" id="{27DEF201-077E-444A-A3F0-66E142535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2BA832FD-C6F6-C741-BD07-794FB4D17833}"/>
              </a:ext>
            </a:extLst>
          </p:cNvPr>
          <p:cNvSpPr>
            <a:spLocks noGrp="1"/>
          </p:cNvSpPr>
          <p:nvPr>
            <p:ph idx="1"/>
          </p:nvPr>
        </p:nvSpPr>
        <p:spPr>
          <a:xfrm>
            <a:off x="5056542" y="1194181"/>
            <a:ext cx="6114847" cy="5020353"/>
          </a:xfrm>
        </p:spPr>
        <p:txBody>
          <a:bodyPr>
            <a:normAutofit/>
          </a:bodyPr>
          <a:lstStyle/>
          <a:p>
            <a:r>
              <a:rPr lang="en-IN" dirty="0"/>
              <a:t>In this step, what we do is, to choose whether to keep all these components or discard those of lesser significance (of low eigenvalues), and form with the remaining ones a matrix of vectors that we call </a:t>
            </a:r>
            <a:r>
              <a:rPr lang="en-IN" i="1" dirty="0"/>
              <a:t>Feature vector</a:t>
            </a:r>
            <a:r>
              <a:rPr lang="en-IN" dirty="0"/>
              <a:t>.</a:t>
            </a:r>
          </a:p>
          <a:p>
            <a:r>
              <a:rPr lang="en-IN" dirty="0"/>
              <a:t>The feature vector is simply a matrix that has as columns the eigenvectors of the components that we decide to keep. This makes it the first step towards dimensionality reduction, because if we choose to keep only </a:t>
            </a:r>
            <a:r>
              <a:rPr lang="en-IN" b="1" i="1" dirty="0"/>
              <a:t>p</a:t>
            </a:r>
            <a:r>
              <a:rPr lang="en-IN" dirty="0"/>
              <a:t> eigenvectors (components) out of </a:t>
            </a:r>
            <a:r>
              <a:rPr lang="en-IN" b="1" i="1" dirty="0"/>
              <a:t>n</a:t>
            </a:r>
            <a:r>
              <a:rPr lang="en-IN" dirty="0"/>
              <a:t>, the final data set will have only </a:t>
            </a:r>
            <a:r>
              <a:rPr lang="en-IN" b="1" i="1" dirty="0"/>
              <a:t>p</a:t>
            </a:r>
            <a:r>
              <a:rPr lang="en-IN" dirty="0"/>
              <a:t> dimensions.</a:t>
            </a:r>
            <a:endParaRPr lang="en-US" dirty="0"/>
          </a:p>
        </p:txBody>
      </p:sp>
      <p:sp>
        <p:nvSpPr>
          <p:cNvPr id="5" name="Date Placeholder 4">
            <a:extLst>
              <a:ext uri="{FF2B5EF4-FFF2-40B4-BE49-F238E27FC236}">
                <a16:creationId xmlns:a16="http://schemas.microsoft.com/office/drawing/2014/main" id="{B6899263-8F1F-F540-B080-DBA6094FE41F}"/>
              </a:ext>
            </a:extLst>
          </p:cNvPr>
          <p:cNvSpPr>
            <a:spLocks noGrp="1"/>
          </p:cNvSpPr>
          <p:nvPr>
            <p:ph type="dt" sz="half" idx="10"/>
          </p:nvPr>
        </p:nvSpPr>
        <p:spPr/>
        <p:txBody>
          <a:bodyPr/>
          <a:lstStyle/>
          <a:p>
            <a:r>
              <a:rPr lang="en-IN"/>
              <a:t>18/01/21</a:t>
            </a:r>
            <a:endParaRPr lang="en-US" dirty="0"/>
          </a:p>
        </p:txBody>
      </p:sp>
      <p:sp>
        <p:nvSpPr>
          <p:cNvPr id="6" name="Footer Placeholder 5">
            <a:extLst>
              <a:ext uri="{FF2B5EF4-FFF2-40B4-BE49-F238E27FC236}">
                <a16:creationId xmlns:a16="http://schemas.microsoft.com/office/drawing/2014/main" id="{A5BB5CA2-3EEC-2B47-882A-3648FD6554B7}"/>
              </a:ext>
            </a:extLst>
          </p:cNvPr>
          <p:cNvSpPr>
            <a:spLocks noGrp="1"/>
          </p:cNvSpPr>
          <p:nvPr>
            <p:ph type="ftr" sz="quarter" idx="11"/>
          </p:nvPr>
        </p:nvSpPr>
        <p:spPr/>
        <p:txBody>
          <a:bodyPr/>
          <a:lstStyle/>
          <a:p>
            <a:r>
              <a:rPr lang="en-US"/>
              <a:t>Presented by Abhiishek S Chugh. Regd.no. 20001</a:t>
            </a:r>
            <a:endParaRPr lang="en-US" dirty="0"/>
          </a:p>
        </p:txBody>
      </p:sp>
      <p:sp>
        <p:nvSpPr>
          <p:cNvPr id="7" name="Slide Number Placeholder 6">
            <a:extLst>
              <a:ext uri="{FF2B5EF4-FFF2-40B4-BE49-F238E27FC236}">
                <a16:creationId xmlns:a16="http://schemas.microsoft.com/office/drawing/2014/main" id="{7216260E-CA59-AC41-BEF6-4B913424B6B1}"/>
              </a:ext>
            </a:extLst>
          </p:cNvPr>
          <p:cNvSpPr>
            <a:spLocks noGrp="1"/>
          </p:cNvSpPr>
          <p:nvPr>
            <p:ph type="sldNum" sz="quarter" idx="12"/>
          </p:nvPr>
        </p:nvSpPr>
        <p:spPr/>
        <p:txBody>
          <a:bodyPr/>
          <a:lstStyle/>
          <a:p>
            <a:fld id="{69E57DC2-970A-4B3E-BB1C-7A09969E49DF}" type="slidenum">
              <a:rPr lang="en-US" smtClean="0"/>
              <a:t>11</a:t>
            </a:fld>
            <a:endParaRPr lang="en-US" dirty="0"/>
          </a:p>
        </p:txBody>
      </p:sp>
    </p:spTree>
    <p:extLst>
      <p:ext uri="{BB962C8B-B14F-4D97-AF65-F5344CB8AC3E}">
        <p14:creationId xmlns:p14="http://schemas.microsoft.com/office/powerpoint/2010/main" val="3956270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8A2235DD-20EF-0249-A38E-8FD4BB665292}"/>
              </a:ext>
            </a:extLst>
          </p:cNvPr>
          <p:cNvGraphicFramePr>
            <a:graphicFrameLocks noGrp="1"/>
          </p:cNvGraphicFramePr>
          <p:nvPr>
            <p:extLst>
              <p:ext uri="{D42A27DB-BD31-4B8C-83A1-F6EECF244321}">
                <p14:modId xmlns:p14="http://schemas.microsoft.com/office/powerpoint/2010/main" val="2879895955"/>
              </p:ext>
            </p:extLst>
          </p:nvPr>
        </p:nvGraphicFramePr>
        <p:xfrm>
          <a:off x="3717786" y="1172210"/>
          <a:ext cx="4756425" cy="3429001"/>
        </p:xfrm>
        <a:graphic>
          <a:graphicData uri="http://schemas.openxmlformats.org/drawingml/2006/table">
            <a:tbl>
              <a:tblPr firstRow="1" bandRow="1">
                <a:tableStyleId>{5C22544A-7EE6-4342-B048-85BDC9FD1C3A}</a:tableStyleId>
              </a:tblPr>
              <a:tblGrid>
                <a:gridCol w="1585475">
                  <a:extLst>
                    <a:ext uri="{9D8B030D-6E8A-4147-A177-3AD203B41FA5}">
                      <a16:colId xmlns:a16="http://schemas.microsoft.com/office/drawing/2014/main" val="281038697"/>
                    </a:ext>
                  </a:extLst>
                </a:gridCol>
                <a:gridCol w="1585475">
                  <a:extLst>
                    <a:ext uri="{9D8B030D-6E8A-4147-A177-3AD203B41FA5}">
                      <a16:colId xmlns:a16="http://schemas.microsoft.com/office/drawing/2014/main" val="1071573845"/>
                    </a:ext>
                  </a:extLst>
                </a:gridCol>
                <a:gridCol w="1585475">
                  <a:extLst>
                    <a:ext uri="{9D8B030D-6E8A-4147-A177-3AD203B41FA5}">
                      <a16:colId xmlns:a16="http://schemas.microsoft.com/office/drawing/2014/main" val="2406181269"/>
                    </a:ext>
                  </a:extLst>
                </a:gridCol>
              </a:tblGrid>
              <a:tr h="1158951">
                <a:tc>
                  <a:txBody>
                    <a:bodyPr/>
                    <a:lstStyle/>
                    <a:p>
                      <a:endParaRPr 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573278468"/>
                  </a:ext>
                </a:extLst>
              </a:tr>
              <a:tr h="1135025">
                <a:tc>
                  <a:txBody>
                    <a:bodyPr/>
                    <a:lstStyle/>
                    <a:p>
                      <a:endParaRPr lang="en-US" sz="13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75000"/>
                        <a:lumOff val="25000"/>
                      </a:schemeClr>
                    </a:solidFill>
                  </a:tcPr>
                </a:tc>
                <a:tc>
                  <a:txBody>
                    <a:bodyPr/>
                    <a:lstStyle/>
                    <a:p>
                      <a:endParaRPr lang="en-US" sz="13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85000"/>
                        <a:lumOff val="15000"/>
                      </a:schemeClr>
                    </a:solidFill>
                  </a:tcPr>
                </a:tc>
                <a:tc>
                  <a:txBody>
                    <a:bodyPr/>
                    <a:lstStyle/>
                    <a:p>
                      <a:endParaRPr lang="en-US" sz="13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val="3045072539"/>
                  </a:ext>
                </a:extLst>
              </a:tr>
              <a:tr h="1135025">
                <a:tc>
                  <a:txBody>
                    <a:bodyPr/>
                    <a:lstStyle/>
                    <a:p>
                      <a:endParaRPr lang="en-US"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65000"/>
                      </a:schemeClr>
                    </a:solidFill>
                  </a:tcPr>
                </a:tc>
                <a:tc>
                  <a:txBody>
                    <a:bodyPr/>
                    <a:lstStyle/>
                    <a:p>
                      <a:endParaRPr lang="en-US"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50000"/>
                      </a:schemeClr>
                    </a:solidFill>
                  </a:tcPr>
                </a:tc>
                <a:tc>
                  <a:txBody>
                    <a:bodyPr/>
                    <a:lstStyle/>
                    <a:p>
                      <a:endParaRPr lang="en-US"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109978"/>
                  </a:ext>
                </a:extLst>
              </a:tr>
            </a:tbl>
          </a:graphicData>
        </a:graphic>
      </p:graphicFrame>
      <p:sp>
        <p:nvSpPr>
          <p:cNvPr id="6" name="TextBox 5">
            <a:extLst>
              <a:ext uri="{FF2B5EF4-FFF2-40B4-BE49-F238E27FC236}">
                <a16:creationId xmlns:a16="http://schemas.microsoft.com/office/drawing/2014/main" id="{1B8E5500-6370-EA45-BD9E-958DE7BEA764}"/>
              </a:ext>
            </a:extLst>
          </p:cNvPr>
          <p:cNvSpPr txBox="1"/>
          <p:nvPr/>
        </p:nvSpPr>
        <p:spPr>
          <a:xfrm>
            <a:off x="9392479" y="3299185"/>
            <a:ext cx="1304396" cy="646331"/>
          </a:xfrm>
          <a:prstGeom prst="rect">
            <a:avLst/>
          </a:prstGeom>
          <a:noFill/>
        </p:spPr>
        <p:txBody>
          <a:bodyPr wrap="none" rtlCol="0">
            <a:spAutoFit/>
          </a:bodyPr>
          <a:lstStyle/>
          <a:p>
            <a:r>
              <a:rPr lang="en-US" dirty="0"/>
              <a:t>3 X 3 Pixels</a:t>
            </a:r>
          </a:p>
          <a:p>
            <a:r>
              <a:rPr lang="en-US" dirty="0"/>
              <a:t>N X N</a:t>
            </a:r>
          </a:p>
        </p:txBody>
      </p:sp>
      <p:graphicFrame>
        <p:nvGraphicFramePr>
          <p:cNvPr id="7" name="Table 7">
            <a:extLst>
              <a:ext uri="{FF2B5EF4-FFF2-40B4-BE49-F238E27FC236}">
                <a16:creationId xmlns:a16="http://schemas.microsoft.com/office/drawing/2014/main" id="{B5C541F6-EF56-0B47-9A78-7DAE142FF322}"/>
              </a:ext>
            </a:extLst>
          </p:cNvPr>
          <p:cNvGraphicFramePr>
            <a:graphicFrameLocks noGrp="1"/>
          </p:cNvGraphicFramePr>
          <p:nvPr>
            <p:extLst>
              <p:ext uri="{D42A27DB-BD31-4B8C-83A1-F6EECF244321}">
                <p14:modId xmlns:p14="http://schemas.microsoft.com/office/powerpoint/2010/main" val="478641090"/>
              </p:ext>
            </p:extLst>
          </p:nvPr>
        </p:nvGraphicFramePr>
        <p:xfrm>
          <a:off x="2032001" y="5897345"/>
          <a:ext cx="8127999" cy="370840"/>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3404182269"/>
                    </a:ext>
                  </a:extLst>
                </a:gridCol>
                <a:gridCol w="903111">
                  <a:extLst>
                    <a:ext uri="{9D8B030D-6E8A-4147-A177-3AD203B41FA5}">
                      <a16:colId xmlns:a16="http://schemas.microsoft.com/office/drawing/2014/main" val="2675202021"/>
                    </a:ext>
                  </a:extLst>
                </a:gridCol>
                <a:gridCol w="903111">
                  <a:extLst>
                    <a:ext uri="{9D8B030D-6E8A-4147-A177-3AD203B41FA5}">
                      <a16:colId xmlns:a16="http://schemas.microsoft.com/office/drawing/2014/main" val="1671364757"/>
                    </a:ext>
                  </a:extLst>
                </a:gridCol>
                <a:gridCol w="903111">
                  <a:extLst>
                    <a:ext uri="{9D8B030D-6E8A-4147-A177-3AD203B41FA5}">
                      <a16:colId xmlns:a16="http://schemas.microsoft.com/office/drawing/2014/main" val="2359941641"/>
                    </a:ext>
                  </a:extLst>
                </a:gridCol>
                <a:gridCol w="903111">
                  <a:extLst>
                    <a:ext uri="{9D8B030D-6E8A-4147-A177-3AD203B41FA5}">
                      <a16:colId xmlns:a16="http://schemas.microsoft.com/office/drawing/2014/main" val="3978852173"/>
                    </a:ext>
                  </a:extLst>
                </a:gridCol>
                <a:gridCol w="903111">
                  <a:extLst>
                    <a:ext uri="{9D8B030D-6E8A-4147-A177-3AD203B41FA5}">
                      <a16:colId xmlns:a16="http://schemas.microsoft.com/office/drawing/2014/main" val="1194823789"/>
                    </a:ext>
                  </a:extLst>
                </a:gridCol>
                <a:gridCol w="903111">
                  <a:extLst>
                    <a:ext uri="{9D8B030D-6E8A-4147-A177-3AD203B41FA5}">
                      <a16:colId xmlns:a16="http://schemas.microsoft.com/office/drawing/2014/main" val="4111402909"/>
                    </a:ext>
                  </a:extLst>
                </a:gridCol>
                <a:gridCol w="903111">
                  <a:extLst>
                    <a:ext uri="{9D8B030D-6E8A-4147-A177-3AD203B41FA5}">
                      <a16:colId xmlns:a16="http://schemas.microsoft.com/office/drawing/2014/main" val="2156216803"/>
                    </a:ext>
                  </a:extLst>
                </a:gridCol>
                <a:gridCol w="903111">
                  <a:extLst>
                    <a:ext uri="{9D8B030D-6E8A-4147-A177-3AD203B41FA5}">
                      <a16:colId xmlns:a16="http://schemas.microsoft.com/office/drawing/2014/main" val="861367577"/>
                    </a:ext>
                  </a:extLst>
                </a:gridCol>
              </a:tblGrid>
              <a:tr h="370840">
                <a:tc>
                  <a:txBody>
                    <a:bodyPr/>
                    <a:lstStyle/>
                    <a:p>
                      <a:endParaRPr lang="en-US" sz="13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13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04040"/>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p>
                      <a:endParaRPr lang="en-US" sz="13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endParaRPr lang="en-US" sz="13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endParaRPr lang="en-US" sz="13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endParaRPr lang="en-US" sz="13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endParaRPr lang="en-US" sz="13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4199966"/>
                  </a:ext>
                </a:extLst>
              </a:tr>
            </a:tbl>
          </a:graphicData>
        </a:graphic>
      </p:graphicFrame>
      <p:sp>
        <p:nvSpPr>
          <p:cNvPr id="8" name="Down Arrow 7">
            <a:extLst>
              <a:ext uri="{FF2B5EF4-FFF2-40B4-BE49-F238E27FC236}">
                <a16:creationId xmlns:a16="http://schemas.microsoft.com/office/drawing/2014/main" id="{2DE56F71-9994-D54F-9731-956100DAC0B3}"/>
              </a:ext>
            </a:extLst>
          </p:cNvPr>
          <p:cNvSpPr/>
          <p:nvPr/>
        </p:nvSpPr>
        <p:spPr>
          <a:xfrm>
            <a:off x="5777947" y="4970983"/>
            <a:ext cx="318052" cy="5565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BE0D72A-15BD-3C46-B7E8-1F1E805928D4}"/>
              </a:ext>
            </a:extLst>
          </p:cNvPr>
          <p:cNvSpPr txBox="1"/>
          <p:nvPr/>
        </p:nvSpPr>
        <p:spPr>
          <a:xfrm>
            <a:off x="5672477" y="1465231"/>
            <a:ext cx="847041" cy="461665"/>
          </a:xfrm>
          <a:prstGeom prst="rect">
            <a:avLst/>
          </a:prstGeom>
          <a:noFill/>
        </p:spPr>
        <p:txBody>
          <a:bodyPr wrap="square" rtlCol="0">
            <a:spAutoFit/>
          </a:bodyPr>
          <a:lstStyle/>
          <a:p>
            <a:r>
              <a:rPr lang="en-US" sz="2400" dirty="0">
                <a:solidFill>
                  <a:schemeClr val="bg1"/>
                </a:solidFill>
              </a:rPr>
              <a:t>200</a:t>
            </a:r>
          </a:p>
        </p:txBody>
      </p:sp>
      <p:sp>
        <p:nvSpPr>
          <p:cNvPr id="10" name="TextBox 9">
            <a:extLst>
              <a:ext uri="{FF2B5EF4-FFF2-40B4-BE49-F238E27FC236}">
                <a16:creationId xmlns:a16="http://schemas.microsoft.com/office/drawing/2014/main" id="{B164623B-5BA0-D74E-B5B7-92D5DC822FEB}"/>
              </a:ext>
            </a:extLst>
          </p:cNvPr>
          <p:cNvSpPr txBox="1"/>
          <p:nvPr/>
        </p:nvSpPr>
        <p:spPr>
          <a:xfrm>
            <a:off x="4157870" y="1465233"/>
            <a:ext cx="847041" cy="461665"/>
          </a:xfrm>
          <a:prstGeom prst="rect">
            <a:avLst/>
          </a:prstGeom>
          <a:noFill/>
        </p:spPr>
        <p:txBody>
          <a:bodyPr wrap="square" rtlCol="0">
            <a:spAutoFit/>
          </a:bodyPr>
          <a:lstStyle/>
          <a:p>
            <a:r>
              <a:rPr lang="en-US" sz="2400" dirty="0">
                <a:solidFill>
                  <a:schemeClr val="bg1"/>
                </a:solidFill>
              </a:rPr>
              <a:t>255</a:t>
            </a:r>
          </a:p>
        </p:txBody>
      </p:sp>
      <p:sp>
        <p:nvSpPr>
          <p:cNvPr id="11" name="TextBox 10">
            <a:extLst>
              <a:ext uri="{FF2B5EF4-FFF2-40B4-BE49-F238E27FC236}">
                <a16:creationId xmlns:a16="http://schemas.microsoft.com/office/drawing/2014/main" id="{12192812-E1C4-7946-8A85-7C94BF6DB47D}"/>
              </a:ext>
            </a:extLst>
          </p:cNvPr>
          <p:cNvSpPr txBox="1"/>
          <p:nvPr/>
        </p:nvSpPr>
        <p:spPr>
          <a:xfrm>
            <a:off x="4141306" y="2655877"/>
            <a:ext cx="847041" cy="461665"/>
          </a:xfrm>
          <a:prstGeom prst="rect">
            <a:avLst/>
          </a:prstGeom>
          <a:noFill/>
        </p:spPr>
        <p:txBody>
          <a:bodyPr wrap="square" rtlCol="0">
            <a:spAutoFit/>
          </a:bodyPr>
          <a:lstStyle/>
          <a:p>
            <a:r>
              <a:rPr lang="en-US" sz="2400" dirty="0">
                <a:solidFill>
                  <a:schemeClr val="bg1"/>
                </a:solidFill>
              </a:rPr>
              <a:t>240</a:t>
            </a:r>
          </a:p>
        </p:txBody>
      </p:sp>
      <p:sp>
        <p:nvSpPr>
          <p:cNvPr id="12" name="TextBox 11">
            <a:extLst>
              <a:ext uri="{FF2B5EF4-FFF2-40B4-BE49-F238E27FC236}">
                <a16:creationId xmlns:a16="http://schemas.microsoft.com/office/drawing/2014/main" id="{7B736CD9-BED2-CA4D-8447-56ADF8109518}"/>
              </a:ext>
            </a:extLst>
          </p:cNvPr>
          <p:cNvSpPr txBox="1"/>
          <p:nvPr/>
        </p:nvSpPr>
        <p:spPr>
          <a:xfrm>
            <a:off x="7279856" y="1460322"/>
            <a:ext cx="847041" cy="461665"/>
          </a:xfrm>
          <a:prstGeom prst="rect">
            <a:avLst/>
          </a:prstGeom>
          <a:noFill/>
        </p:spPr>
        <p:txBody>
          <a:bodyPr wrap="square" rtlCol="0">
            <a:spAutoFit/>
          </a:bodyPr>
          <a:lstStyle/>
          <a:p>
            <a:r>
              <a:rPr lang="en-US" sz="2400" dirty="0">
                <a:solidFill>
                  <a:schemeClr val="bg1"/>
                </a:solidFill>
              </a:rPr>
              <a:t>100</a:t>
            </a:r>
          </a:p>
        </p:txBody>
      </p:sp>
      <p:sp>
        <p:nvSpPr>
          <p:cNvPr id="13" name="TextBox 12">
            <a:extLst>
              <a:ext uri="{FF2B5EF4-FFF2-40B4-BE49-F238E27FC236}">
                <a16:creationId xmlns:a16="http://schemas.microsoft.com/office/drawing/2014/main" id="{CDAFFDE4-3ADA-F345-809F-D21BFC75E787}"/>
              </a:ext>
            </a:extLst>
          </p:cNvPr>
          <p:cNvSpPr txBox="1"/>
          <p:nvPr/>
        </p:nvSpPr>
        <p:spPr>
          <a:xfrm>
            <a:off x="7279856" y="2597382"/>
            <a:ext cx="847041" cy="461665"/>
          </a:xfrm>
          <a:prstGeom prst="rect">
            <a:avLst/>
          </a:prstGeom>
          <a:noFill/>
        </p:spPr>
        <p:txBody>
          <a:bodyPr wrap="square" rtlCol="0">
            <a:spAutoFit/>
          </a:bodyPr>
          <a:lstStyle/>
          <a:p>
            <a:r>
              <a:rPr lang="en-US" sz="2400" dirty="0">
                <a:solidFill>
                  <a:schemeClr val="bg1"/>
                </a:solidFill>
              </a:rPr>
              <a:t>156</a:t>
            </a:r>
          </a:p>
        </p:txBody>
      </p:sp>
      <p:sp>
        <p:nvSpPr>
          <p:cNvPr id="14" name="TextBox 13">
            <a:extLst>
              <a:ext uri="{FF2B5EF4-FFF2-40B4-BE49-F238E27FC236}">
                <a16:creationId xmlns:a16="http://schemas.microsoft.com/office/drawing/2014/main" id="{2BDCE110-F170-EA4B-A91B-ED5CE21D549D}"/>
              </a:ext>
            </a:extLst>
          </p:cNvPr>
          <p:cNvSpPr txBox="1"/>
          <p:nvPr/>
        </p:nvSpPr>
        <p:spPr>
          <a:xfrm>
            <a:off x="5674124" y="2597383"/>
            <a:ext cx="847041" cy="461665"/>
          </a:xfrm>
          <a:prstGeom prst="rect">
            <a:avLst/>
          </a:prstGeom>
          <a:noFill/>
        </p:spPr>
        <p:txBody>
          <a:bodyPr wrap="square" rtlCol="0">
            <a:spAutoFit/>
          </a:bodyPr>
          <a:lstStyle/>
          <a:p>
            <a:r>
              <a:rPr lang="en-US" sz="2400" dirty="0">
                <a:solidFill>
                  <a:schemeClr val="bg1"/>
                </a:solidFill>
              </a:rPr>
              <a:t>198</a:t>
            </a:r>
          </a:p>
        </p:txBody>
      </p:sp>
      <p:sp>
        <p:nvSpPr>
          <p:cNvPr id="15" name="TextBox 14">
            <a:extLst>
              <a:ext uri="{FF2B5EF4-FFF2-40B4-BE49-F238E27FC236}">
                <a16:creationId xmlns:a16="http://schemas.microsoft.com/office/drawing/2014/main" id="{B2C8AB21-08E7-C04A-945C-EAEE3C53C1E1}"/>
              </a:ext>
            </a:extLst>
          </p:cNvPr>
          <p:cNvSpPr txBox="1"/>
          <p:nvPr/>
        </p:nvSpPr>
        <p:spPr>
          <a:xfrm>
            <a:off x="5672477" y="3846519"/>
            <a:ext cx="847041" cy="461665"/>
          </a:xfrm>
          <a:prstGeom prst="rect">
            <a:avLst/>
          </a:prstGeom>
          <a:noFill/>
        </p:spPr>
        <p:txBody>
          <a:bodyPr wrap="square" rtlCol="0">
            <a:spAutoFit/>
          </a:bodyPr>
          <a:lstStyle/>
          <a:p>
            <a:r>
              <a:rPr lang="en-US" sz="2400" dirty="0">
                <a:solidFill>
                  <a:schemeClr val="bg1"/>
                </a:solidFill>
              </a:rPr>
              <a:t>160</a:t>
            </a:r>
          </a:p>
        </p:txBody>
      </p:sp>
      <p:sp>
        <p:nvSpPr>
          <p:cNvPr id="16" name="TextBox 15">
            <a:extLst>
              <a:ext uri="{FF2B5EF4-FFF2-40B4-BE49-F238E27FC236}">
                <a16:creationId xmlns:a16="http://schemas.microsoft.com/office/drawing/2014/main" id="{6BCC3D32-FEC0-2A4B-A0F6-0F99016902DD}"/>
              </a:ext>
            </a:extLst>
          </p:cNvPr>
          <p:cNvSpPr txBox="1"/>
          <p:nvPr/>
        </p:nvSpPr>
        <p:spPr>
          <a:xfrm>
            <a:off x="4141305" y="3846521"/>
            <a:ext cx="847041" cy="461665"/>
          </a:xfrm>
          <a:prstGeom prst="rect">
            <a:avLst/>
          </a:prstGeom>
          <a:noFill/>
        </p:spPr>
        <p:txBody>
          <a:bodyPr wrap="square" rtlCol="0">
            <a:spAutoFit/>
          </a:bodyPr>
          <a:lstStyle/>
          <a:p>
            <a:r>
              <a:rPr lang="en-US" sz="2400" dirty="0">
                <a:solidFill>
                  <a:schemeClr val="bg1"/>
                </a:solidFill>
              </a:rPr>
              <a:t>134</a:t>
            </a:r>
          </a:p>
        </p:txBody>
      </p:sp>
      <p:sp>
        <p:nvSpPr>
          <p:cNvPr id="17" name="TextBox 16">
            <a:extLst>
              <a:ext uri="{FF2B5EF4-FFF2-40B4-BE49-F238E27FC236}">
                <a16:creationId xmlns:a16="http://schemas.microsoft.com/office/drawing/2014/main" id="{E1B9345D-DEB2-B64E-8DB9-EAC0B24B7CAB}"/>
              </a:ext>
            </a:extLst>
          </p:cNvPr>
          <p:cNvSpPr txBox="1"/>
          <p:nvPr/>
        </p:nvSpPr>
        <p:spPr>
          <a:xfrm>
            <a:off x="7481949" y="3783968"/>
            <a:ext cx="442851" cy="461665"/>
          </a:xfrm>
          <a:prstGeom prst="rect">
            <a:avLst/>
          </a:prstGeom>
          <a:noFill/>
        </p:spPr>
        <p:txBody>
          <a:bodyPr wrap="square" rtlCol="0">
            <a:spAutoFit/>
          </a:bodyPr>
          <a:lstStyle/>
          <a:p>
            <a:r>
              <a:rPr lang="en-US" sz="2400" dirty="0"/>
              <a:t>0</a:t>
            </a:r>
          </a:p>
        </p:txBody>
      </p:sp>
      <p:sp>
        <p:nvSpPr>
          <p:cNvPr id="19" name="TextBox 18">
            <a:extLst>
              <a:ext uri="{FF2B5EF4-FFF2-40B4-BE49-F238E27FC236}">
                <a16:creationId xmlns:a16="http://schemas.microsoft.com/office/drawing/2014/main" id="{414D5431-4D8E-A54A-B460-1FCF85A345FD}"/>
              </a:ext>
            </a:extLst>
          </p:cNvPr>
          <p:cNvSpPr txBox="1"/>
          <p:nvPr/>
        </p:nvSpPr>
        <p:spPr>
          <a:xfrm>
            <a:off x="2099853" y="5846297"/>
            <a:ext cx="847041" cy="461665"/>
          </a:xfrm>
          <a:prstGeom prst="rect">
            <a:avLst/>
          </a:prstGeom>
          <a:noFill/>
        </p:spPr>
        <p:txBody>
          <a:bodyPr wrap="square" rtlCol="0">
            <a:spAutoFit/>
          </a:bodyPr>
          <a:lstStyle/>
          <a:p>
            <a:r>
              <a:rPr lang="en-US" sz="2400" dirty="0">
                <a:solidFill>
                  <a:schemeClr val="bg1"/>
                </a:solidFill>
              </a:rPr>
              <a:t>255</a:t>
            </a:r>
          </a:p>
        </p:txBody>
      </p:sp>
      <p:sp>
        <p:nvSpPr>
          <p:cNvPr id="20" name="TextBox 19">
            <a:extLst>
              <a:ext uri="{FF2B5EF4-FFF2-40B4-BE49-F238E27FC236}">
                <a16:creationId xmlns:a16="http://schemas.microsoft.com/office/drawing/2014/main" id="{8A02227D-3456-C347-BE6C-FA62C03C5A78}"/>
              </a:ext>
            </a:extLst>
          </p:cNvPr>
          <p:cNvSpPr txBox="1"/>
          <p:nvPr/>
        </p:nvSpPr>
        <p:spPr>
          <a:xfrm>
            <a:off x="4776281" y="5846297"/>
            <a:ext cx="847041" cy="461665"/>
          </a:xfrm>
          <a:prstGeom prst="rect">
            <a:avLst/>
          </a:prstGeom>
          <a:noFill/>
        </p:spPr>
        <p:txBody>
          <a:bodyPr wrap="square" rtlCol="0">
            <a:spAutoFit/>
          </a:bodyPr>
          <a:lstStyle/>
          <a:p>
            <a:r>
              <a:rPr lang="en-US" sz="2400" dirty="0">
                <a:solidFill>
                  <a:schemeClr val="bg1"/>
                </a:solidFill>
              </a:rPr>
              <a:t>200</a:t>
            </a:r>
          </a:p>
        </p:txBody>
      </p:sp>
      <p:sp>
        <p:nvSpPr>
          <p:cNvPr id="21" name="TextBox 20">
            <a:extLst>
              <a:ext uri="{FF2B5EF4-FFF2-40B4-BE49-F238E27FC236}">
                <a16:creationId xmlns:a16="http://schemas.microsoft.com/office/drawing/2014/main" id="{D09A9577-793E-B042-BA2B-6A00375660DC}"/>
              </a:ext>
            </a:extLst>
          </p:cNvPr>
          <p:cNvSpPr txBox="1"/>
          <p:nvPr/>
        </p:nvSpPr>
        <p:spPr>
          <a:xfrm>
            <a:off x="7452709" y="5861846"/>
            <a:ext cx="847041" cy="461665"/>
          </a:xfrm>
          <a:prstGeom prst="rect">
            <a:avLst/>
          </a:prstGeom>
          <a:noFill/>
        </p:spPr>
        <p:txBody>
          <a:bodyPr wrap="square" rtlCol="0">
            <a:spAutoFit/>
          </a:bodyPr>
          <a:lstStyle/>
          <a:p>
            <a:r>
              <a:rPr lang="en-US" sz="2400" dirty="0">
                <a:solidFill>
                  <a:schemeClr val="bg1"/>
                </a:solidFill>
              </a:rPr>
              <a:t>100</a:t>
            </a:r>
          </a:p>
        </p:txBody>
      </p:sp>
      <p:sp>
        <p:nvSpPr>
          <p:cNvPr id="22" name="TextBox 21">
            <a:extLst>
              <a:ext uri="{FF2B5EF4-FFF2-40B4-BE49-F238E27FC236}">
                <a16:creationId xmlns:a16="http://schemas.microsoft.com/office/drawing/2014/main" id="{D216C5A3-F305-E342-A7C6-C644992B483B}"/>
              </a:ext>
            </a:extLst>
          </p:cNvPr>
          <p:cNvSpPr txBox="1"/>
          <p:nvPr/>
        </p:nvSpPr>
        <p:spPr>
          <a:xfrm>
            <a:off x="3014241" y="5860691"/>
            <a:ext cx="847041" cy="461665"/>
          </a:xfrm>
          <a:prstGeom prst="rect">
            <a:avLst/>
          </a:prstGeom>
          <a:noFill/>
        </p:spPr>
        <p:txBody>
          <a:bodyPr wrap="square" rtlCol="0">
            <a:spAutoFit/>
          </a:bodyPr>
          <a:lstStyle/>
          <a:p>
            <a:r>
              <a:rPr lang="en-US" sz="2400" dirty="0">
                <a:solidFill>
                  <a:schemeClr val="bg1"/>
                </a:solidFill>
              </a:rPr>
              <a:t>240</a:t>
            </a:r>
          </a:p>
        </p:txBody>
      </p:sp>
      <p:sp>
        <p:nvSpPr>
          <p:cNvPr id="23" name="TextBox 22">
            <a:extLst>
              <a:ext uri="{FF2B5EF4-FFF2-40B4-BE49-F238E27FC236}">
                <a16:creationId xmlns:a16="http://schemas.microsoft.com/office/drawing/2014/main" id="{8FA5FA0F-0F60-3748-B886-FE512EF4E22C}"/>
              </a:ext>
            </a:extLst>
          </p:cNvPr>
          <p:cNvSpPr txBox="1"/>
          <p:nvPr/>
        </p:nvSpPr>
        <p:spPr>
          <a:xfrm>
            <a:off x="5672477" y="5861847"/>
            <a:ext cx="847041" cy="461665"/>
          </a:xfrm>
          <a:prstGeom prst="rect">
            <a:avLst/>
          </a:prstGeom>
          <a:noFill/>
        </p:spPr>
        <p:txBody>
          <a:bodyPr wrap="square" rtlCol="0">
            <a:spAutoFit/>
          </a:bodyPr>
          <a:lstStyle/>
          <a:p>
            <a:r>
              <a:rPr lang="en-US" sz="2400" dirty="0">
                <a:solidFill>
                  <a:schemeClr val="bg1"/>
                </a:solidFill>
              </a:rPr>
              <a:t>198</a:t>
            </a:r>
          </a:p>
        </p:txBody>
      </p:sp>
      <p:sp>
        <p:nvSpPr>
          <p:cNvPr id="24" name="TextBox 23">
            <a:extLst>
              <a:ext uri="{FF2B5EF4-FFF2-40B4-BE49-F238E27FC236}">
                <a16:creationId xmlns:a16="http://schemas.microsoft.com/office/drawing/2014/main" id="{66EBBB7E-1651-6542-A072-E5B00B441562}"/>
              </a:ext>
            </a:extLst>
          </p:cNvPr>
          <p:cNvSpPr txBox="1"/>
          <p:nvPr/>
        </p:nvSpPr>
        <p:spPr>
          <a:xfrm>
            <a:off x="8434445" y="5860691"/>
            <a:ext cx="847041" cy="461665"/>
          </a:xfrm>
          <a:prstGeom prst="rect">
            <a:avLst/>
          </a:prstGeom>
          <a:noFill/>
        </p:spPr>
        <p:txBody>
          <a:bodyPr wrap="square" rtlCol="0">
            <a:spAutoFit/>
          </a:bodyPr>
          <a:lstStyle/>
          <a:p>
            <a:r>
              <a:rPr lang="en-US" sz="2400" dirty="0">
                <a:solidFill>
                  <a:schemeClr val="bg1"/>
                </a:solidFill>
              </a:rPr>
              <a:t>156</a:t>
            </a:r>
          </a:p>
        </p:txBody>
      </p:sp>
      <p:sp>
        <p:nvSpPr>
          <p:cNvPr id="25" name="TextBox 24">
            <a:extLst>
              <a:ext uri="{FF2B5EF4-FFF2-40B4-BE49-F238E27FC236}">
                <a16:creationId xmlns:a16="http://schemas.microsoft.com/office/drawing/2014/main" id="{E2836DF5-937F-1647-A5C3-E53A360D1FB1}"/>
              </a:ext>
            </a:extLst>
          </p:cNvPr>
          <p:cNvSpPr txBox="1"/>
          <p:nvPr/>
        </p:nvSpPr>
        <p:spPr>
          <a:xfrm>
            <a:off x="3861282" y="5846295"/>
            <a:ext cx="847041" cy="461665"/>
          </a:xfrm>
          <a:prstGeom prst="rect">
            <a:avLst/>
          </a:prstGeom>
          <a:noFill/>
        </p:spPr>
        <p:txBody>
          <a:bodyPr wrap="square" rtlCol="0">
            <a:spAutoFit/>
          </a:bodyPr>
          <a:lstStyle/>
          <a:p>
            <a:r>
              <a:rPr lang="en-US" sz="2400" dirty="0">
                <a:solidFill>
                  <a:schemeClr val="bg1"/>
                </a:solidFill>
              </a:rPr>
              <a:t>134</a:t>
            </a:r>
          </a:p>
        </p:txBody>
      </p:sp>
      <p:sp>
        <p:nvSpPr>
          <p:cNvPr id="26" name="TextBox 25">
            <a:extLst>
              <a:ext uri="{FF2B5EF4-FFF2-40B4-BE49-F238E27FC236}">
                <a16:creationId xmlns:a16="http://schemas.microsoft.com/office/drawing/2014/main" id="{B69E0331-D5CE-1C46-AF8E-E6A507380318}"/>
              </a:ext>
            </a:extLst>
          </p:cNvPr>
          <p:cNvSpPr txBox="1"/>
          <p:nvPr/>
        </p:nvSpPr>
        <p:spPr>
          <a:xfrm>
            <a:off x="6538320" y="5860691"/>
            <a:ext cx="847041" cy="461665"/>
          </a:xfrm>
          <a:prstGeom prst="rect">
            <a:avLst/>
          </a:prstGeom>
          <a:noFill/>
        </p:spPr>
        <p:txBody>
          <a:bodyPr wrap="square" rtlCol="0">
            <a:spAutoFit/>
          </a:bodyPr>
          <a:lstStyle/>
          <a:p>
            <a:r>
              <a:rPr lang="en-US" sz="2400" dirty="0">
                <a:solidFill>
                  <a:schemeClr val="bg1"/>
                </a:solidFill>
              </a:rPr>
              <a:t>160</a:t>
            </a:r>
          </a:p>
        </p:txBody>
      </p:sp>
      <p:sp>
        <p:nvSpPr>
          <p:cNvPr id="27" name="TextBox 26">
            <a:extLst>
              <a:ext uri="{FF2B5EF4-FFF2-40B4-BE49-F238E27FC236}">
                <a16:creationId xmlns:a16="http://schemas.microsoft.com/office/drawing/2014/main" id="{C6DDFF7E-FDFD-2640-814E-DFA354831128}"/>
              </a:ext>
            </a:extLst>
          </p:cNvPr>
          <p:cNvSpPr txBox="1"/>
          <p:nvPr/>
        </p:nvSpPr>
        <p:spPr>
          <a:xfrm>
            <a:off x="9499592" y="5881125"/>
            <a:ext cx="442851" cy="461665"/>
          </a:xfrm>
          <a:prstGeom prst="rect">
            <a:avLst/>
          </a:prstGeom>
          <a:noFill/>
        </p:spPr>
        <p:txBody>
          <a:bodyPr wrap="square" rtlCol="0">
            <a:spAutoFit/>
          </a:bodyPr>
          <a:lstStyle/>
          <a:p>
            <a:r>
              <a:rPr lang="en-US" sz="2400" dirty="0"/>
              <a:t>0</a:t>
            </a:r>
          </a:p>
        </p:txBody>
      </p:sp>
      <p:sp>
        <p:nvSpPr>
          <p:cNvPr id="28" name="TextBox 27">
            <a:extLst>
              <a:ext uri="{FF2B5EF4-FFF2-40B4-BE49-F238E27FC236}">
                <a16:creationId xmlns:a16="http://schemas.microsoft.com/office/drawing/2014/main" id="{05EE95B2-5B98-EE4A-97F2-B8EA6D830AD9}"/>
              </a:ext>
            </a:extLst>
          </p:cNvPr>
          <p:cNvSpPr txBox="1"/>
          <p:nvPr/>
        </p:nvSpPr>
        <p:spPr>
          <a:xfrm>
            <a:off x="1470992" y="2315210"/>
            <a:ext cx="1340432" cy="1200329"/>
          </a:xfrm>
          <a:prstGeom prst="rect">
            <a:avLst/>
          </a:prstGeom>
          <a:noFill/>
        </p:spPr>
        <p:txBody>
          <a:bodyPr wrap="none" rtlCol="0">
            <a:spAutoFit/>
          </a:bodyPr>
          <a:lstStyle/>
          <a:p>
            <a:r>
              <a:rPr lang="en-US" dirty="0"/>
              <a:t>8- bit </a:t>
            </a:r>
            <a:r>
              <a:rPr lang="en-US" dirty="0" err="1"/>
              <a:t>colour</a:t>
            </a:r>
            <a:endParaRPr lang="en-US" dirty="0"/>
          </a:p>
          <a:p>
            <a:r>
              <a:rPr lang="en-US" dirty="0"/>
              <a:t>2</a:t>
            </a:r>
            <a:r>
              <a:rPr lang="en-US" baseline="30000" dirty="0"/>
              <a:t>8</a:t>
            </a:r>
            <a:r>
              <a:rPr lang="en-US" dirty="0"/>
              <a:t>=256</a:t>
            </a:r>
          </a:p>
          <a:p>
            <a:r>
              <a:rPr lang="en-US" dirty="0"/>
              <a:t>255=black</a:t>
            </a:r>
          </a:p>
          <a:p>
            <a:r>
              <a:rPr lang="en-US" dirty="0"/>
              <a:t>0=white</a:t>
            </a:r>
          </a:p>
        </p:txBody>
      </p:sp>
      <p:sp>
        <p:nvSpPr>
          <p:cNvPr id="2" name="TextBox 1">
            <a:extLst>
              <a:ext uri="{FF2B5EF4-FFF2-40B4-BE49-F238E27FC236}">
                <a16:creationId xmlns:a16="http://schemas.microsoft.com/office/drawing/2014/main" id="{93BE698B-F50C-F446-ACB7-5726A028C42A}"/>
              </a:ext>
            </a:extLst>
          </p:cNvPr>
          <p:cNvSpPr txBox="1"/>
          <p:nvPr/>
        </p:nvSpPr>
        <p:spPr>
          <a:xfrm>
            <a:off x="4379494" y="157172"/>
            <a:ext cx="3114955" cy="769441"/>
          </a:xfrm>
          <a:prstGeom prst="rect">
            <a:avLst/>
          </a:prstGeom>
          <a:noFill/>
        </p:spPr>
        <p:txBody>
          <a:bodyPr wrap="none" rtlCol="0">
            <a:spAutoFit/>
          </a:bodyPr>
          <a:lstStyle/>
          <a:p>
            <a:r>
              <a:rPr lang="en-US" sz="4400" dirty="0"/>
              <a:t>With images</a:t>
            </a:r>
          </a:p>
        </p:txBody>
      </p:sp>
      <p:sp>
        <p:nvSpPr>
          <p:cNvPr id="4" name="Date Placeholder 3">
            <a:extLst>
              <a:ext uri="{FF2B5EF4-FFF2-40B4-BE49-F238E27FC236}">
                <a16:creationId xmlns:a16="http://schemas.microsoft.com/office/drawing/2014/main" id="{E4BB7738-B7F8-2642-B4B5-C5DF784136C0}"/>
              </a:ext>
            </a:extLst>
          </p:cNvPr>
          <p:cNvSpPr>
            <a:spLocks noGrp="1"/>
          </p:cNvSpPr>
          <p:nvPr>
            <p:ph type="dt" sz="half" idx="10"/>
          </p:nvPr>
        </p:nvSpPr>
        <p:spPr/>
        <p:txBody>
          <a:bodyPr/>
          <a:lstStyle/>
          <a:p>
            <a:r>
              <a:rPr lang="en-IN"/>
              <a:t>18/01/21</a:t>
            </a:r>
            <a:endParaRPr lang="en-US" dirty="0"/>
          </a:p>
        </p:txBody>
      </p:sp>
      <p:sp>
        <p:nvSpPr>
          <p:cNvPr id="18" name="Footer Placeholder 17">
            <a:extLst>
              <a:ext uri="{FF2B5EF4-FFF2-40B4-BE49-F238E27FC236}">
                <a16:creationId xmlns:a16="http://schemas.microsoft.com/office/drawing/2014/main" id="{0DE7057F-9372-2A4D-A999-B345C581994F}"/>
              </a:ext>
            </a:extLst>
          </p:cNvPr>
          <p:cNvSpPr>
            <a:spLocks noGrp="1"/>
          </p:cNvSpPr>
          <p:nvPr>
            <p:ph type="ftr" sz="quarter" idx="11"/>
          </p:nvPr>
        </p:nvSpPr>
        <p:spPr/>
        <p:txBody>
          <a:bodyPr/>
          <a:lstStyle/>
          <a:p>
            <a:r>
              <a:rPr lang="en-US"/>
              <a:t>Presented by Abhiishek S Chugh. Regd.no. 20001</a:t>
            </a:r>
            <a:endParaRPr lang="en-US" dirty="0"/>
          </a:p>
        </p:txBody>
      </p:sp>
      <p:sp>
        <p:nvSpPr>
          <p:cNvPr id="29" name="Slide Number Placeholder 28">
            <a:extLst>
              <a:ext uri="{FF2B5EF4-FFF2-40B4-BE49-F238E27FC236}">
                <a16:creationId xmlns:a16="http://schemas.microsoft.com/office/drawing/2014/main" id="{C532A31E-D333-0248-9E41-6B3D44C00F3F}"/>
              </a:ext>
            </a:extLst>
          </p:cNvPr>
          <p:cNvSpPr>
            <a:spLocks noGrp="1"/>
          </p:cNvSpPr>
          <p:nvPr>
            <p:ph type="sldNum" sz="quarter" idx="12"/>
          </p:nvPr>
        </p:nvSpPr>
        <p:spPr/>
        <p:txBody>
          <a:bodyPr/>
          <a:lstStyle/>
          <a:p>
            <a:fld id="{69E57DC2-970A-4B3E-BB1C-7A09969E49DF}" type="slidenum">
              <a:rPr lang="en-US" smtClean="0"/>
              <a:t>12</a:t>
            </a:fld>
            <a:endParaRPr lang="en-US" dirty="0"/>
          </a:p>
        </p:txBody>
      </p:sp>
    </p:spTree>
    <p:extLst>
      <p:ext uri="{BB962C8B-B14F-4D97-AF65-F5344CB8AC3E}">
        <p14:creationId xmlns:p14="http://schemas.microsoft.com/office/powerpoint/2010/main" val="107354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1000"/>
                                        <p:tgtEl>
                                          <p:spTgt spid="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10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1000"/>
                                        <p:tgtEl>
                                          <p:spTgt spid="1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1000"/>
                                        <p:tgtEl>
                                          <p:spTgt spid="14"/>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1000"/>
                                        <p:tgtEl>
                                          <p:spTgt spid="1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1000"/>
                                        <p:tgtEl>
                                          <p:spTgt spid="1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dissolve">
                                      <p:cBhvr>
                                        <p:cTn id="28" dur="1000"/>
                                        <p:tgtEl>
                                          <p:spTgt spid="15"/>
                                        </p:tgtEl>
                                      </p:cBhvr>
                                    </p:animEffect>
                                  </p:childTnLst>
                                </p:cTn>
                              </p:par>
                              <p:par>
                                <p:cTn id="29" presetID="9" presetClass="entr" presetSubtype="0" fill="hold"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dissolve">
                                      <p:cBhvr>
                                        <p:cTn id="31" dur="1000"/>
                                        <p:tgtEl>
                                          <p:spTgt spid="17">
                                            <p:txEl>
                                              <p:pRg st="0" end="0"/>
                                            </p:txEl>
                                          </p:spTgt>
                                        </p:tgtEl>
                                      </p:cBhvr>
                                    </p:animEffect>
                                  </p:childTnLst>
                                </p:cTn>
                              </p:par>
                              <p:par>
                                <p:cTn id="32" presetID="2" presetClass="entr" presetSubtype="4"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additive="base">
                                        <p:cTn id="34" dur="1000" fill="hold"/>
                                        <p:tgtEl>
                                          <p:spTgt spid="28"/>
                                        </p:tgtEl>
                                        <p:attrNameLst>
                                          <p:attrName>ppt_x</p:attrName>
                                        </p:attrNameLst>
                                      </p:cBhvr>
                                      <p:tavLst>
                                        <p:tav tm="0">
                                          <p:val>
                                            <p:strVal val="#ppt_x"/>
                                          </p:val>
                                        </p:tav>
                                        <p:tav tm="100000">
                                          <p:val>
                                            <p:strVal val="#ppt_x"/>
                                          </p:val>
                                        </p:tav>
                                      </p:tavLst>
                                    </p:anim>
                                    <p:anim calcmode="lin" valueType="num">
                                      <p:cBhvr additive="base">
                                        <p:cTn id="35" dur="10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1000"/>
                                        <p:tgtEl>
                                          <p:spTgt spid="19"/>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dissolve">
                                      <p:cBhvr>
                                        <p:cTn id="43" dur="1000"/>
                                        <p:tgtEl>
                                          <p:spTgt spid="2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dissolve">
                                      <p:cBhvr>
                                        <p:cTn id="46" dur="1000"/>
                                        <p:tgtEl>
                                          <p:spTgt spid="21"/>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dissolve">
                                      <p:cBhvr>
                                        <p:cTn id="49" dur="1000"/>
                                        <p:tgtEl>
                                          <p:spTgt spid="2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dissolve">
                                      <p:cBhvr>
                                        <p:cTn id="52" dur="1000"/>
                                        <p:tgtEl>
                                          <p:spTgt spid="23"/>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1000"/>
                                        <p:tgtEl>
                                          <p:spTgt spid="2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dissolve">
                                      <p:cBhvr>
                                        <p:cTn id="58" dur="1000"/>
                                        <p:tgtEl>
                                          <p:spTgt spid="25"/>
                                        </p:tgtEl>
                                      </p:cBhvr>
                                    </p:animEffect>
                                  </p:childTnLst>
                                </p:cTn>
                              </p:par>
                              <p:par>
                                <p:cTn id="59" presetID="9" presetClass="entr" presetSubtype="0" fill="hold" grpId="1"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dissolve">
                                      <p:cBhvr>
                                        <p:cTn id="61" dur="1000"/>
                                        <p:tgtEl>
                                          <p:spTgt spid="26"/>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dissolve">
                                      <p:cBhvr>
                                        <p:cTn id="64"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P spid="19" grpId="0"/>
      <p:bldP spid="20" grpId="0"/>
      <p:bldP spid="21" grpId="0"/>
      <p:bldP spid="22" grpId="0"/>
      <p:bldP spid="23" grpId="0"/>
      <p:bldP spid="24" grpId="0"/>
      <p:bldP spid="25" grpId="0"/>
      <p:bldP spid="26" grpId="1"/>
      <p:bldP spid="27"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E7A0C767-092B-C848-A64D-C09F054146B8}"/>
              </a:ext>
            </a:extLst>
          </p:cNvPr>
          <p:cNvGraphicFramePr>
            <a:graphicFrameLocks noGrp="1"/>
          </p:cNvGraphicFramePr>
          <p:nvPr>
            <p:extLst>
              <p:ext uri="{D42A27DB-BD31-4B8C-83A1-F6EECF244321}">
                <p14:modId xmlns:p14="http://schemas.microsoft.com/office/powerpoint/2010/main" val="902616653"/>
              </p:ext>
            </p:extLst>
          </p:nvPr>
        </p:nvGraphicFramePr>
        <p:xfrm>
          <a:off x="2627042" y="505941"/>
          <a:ext cx="439351" cy="3575313"/>
        </p:xfrm>
        <a:graphic>
          <a:graphicData uri="http://schemas.openxmlformats.org/drawingml/2006/table">
            <a:tbl>
              <a:tblPr firstRow="1" bandRow="1">
                <a:tableStyleId>{5C22544A-7EE6-4342-B048-85BDC9FD1C3A}</a:tableStyleId>
              </a:tblPr>
              <a:tblGrid>
                <a:gridCol w="439351">
                  <a:extLst>
                    <a:ext uri="{9D8B030D-6E8A-4147-A177-3AD203B41FA5}">
                      <a16:colId xmlns:a16="http://schemas.microsoft.com/office/drawing/2014/main" val="4108936440"/>
                    </a:ext>
                  </a:extLst>
                </a:gridCol>
              </a:tblGrid>
              <a:tr h="397257">
                <a:tc>
                  <a:txBody>
                    <a:bodyPr/>
                    <a:lstStyle/>
                    <a:p>
                      <a:endParaRPr lang="en-US" sz="1300" dirty="0">
                        <a:solidFill>
                          <a:schemeClr val="tx1"/>
                        </a:solidFill>
                      </a:endParaRPr>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412445430"/>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552441768"/>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934868199"/>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36917587"/>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957382990"/>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16597860"/>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61230031"/>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28389735"/>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15097937"/>
                  </a:ext>
                </a:extLst>
              </a:tr>
            </a:tbl>
          </a:graphicData>
        </a:graphic>
      </p:graphicFrame>
      <p:graphicFrame>
        <p:nvGraphicFramePr>
          <p:cNvPr id="7" name="Table 5">
            <a:extLst>
              <a:ext uri="{FF2B5EF4-FFF2-40B4-BE49-F238E27FC236}">
                <a16:creationId xmlns:a16="http://schemas.microsoft.com/office/drawing/2014/main" id="{4E33E07F-981F-3745-ACDD-5D3C9CF49975}"/>
              </a:ext>
            </a:extLst>
          </p:cNvPr>
          <p:cNvGraphicFramePr>
            <a:graphicFrameLocks noGrp="1"/>
          </p:cNvGraphicFramePr>
          <p:nvPr>
            <p:extLst>
              <p:ext uri="{D42A27DB-BD31-4B8C-83A1-F6EECF244321}">
                <p14:modId xmlns:p14="http://schemas.microsoft.com/office/powerpoint/2010/main" val="2098862734"/>
              </p:ext>
            </p:extLst>
          </p:nvPr>
        </p:nvGraphicFramePr>
        <p:xfrm>
          <a:off x="3217077" y="530654"/>
          <a:ext cx="439351" cy="3575313"/>
        </p:xfrm>
        <a:graphic>
          <a:graphicData uri="http://schemas.openxmlformats.org/drawingml/2006/table">
            <a:tbl>
              <a:tblPr firstRow="1" bandRow="1">
                <a:tableStyleId>{5C22544A-7EE6-4342-B048-85BDC9FD1C3A}</a:tableStyleId>
              </a:tblPr>
              <a:tblGrid>
                <a:gridCol w="439351">
                  <a:extLst>
                    <a:ext uri="{9D8B030D-6E8A-4147-A177-3AD203B41FA5}">
                      <a16:colId xmlns:a16="http://schemas.microsoft.com/office/drawing/2014/main" val="4108936440"/>
                    </a:ext>
                  </a:extLst>
                </a:gridCol>
              </a:tblGrid>
              <a:tr h="397257">
                <a:tc>
                  <a:txBody>
                    <a:bodyPr/>
                    <a:lstStyle/>
                    <a:p>
                      <a:endParaRPr lang="en-US" sz="1300" dirty="0">
                        <a:solidFill>
                          <a:schemeClr val="tx1"/>
                        </a:solidFill>
                      </a:endParaRPr>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412445430"/>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552441768"/>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934868199"/>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36917587"/>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957382990"/>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16597860"/>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61230031"/>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28389735"/>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15097937"/>
                  </a:ext>
                </a:extLst>
              </a:tr>
            </a:tbl>
          </a:graphicData>
        </a:graphic>
      </p:graphicFrame>
      <p:graphicFrame>
        <p:nvGraphicFramePr>
          <p:cNvPr id="8" name="Table 5">
            <a:extLst>
              <a:ext uri="{FF2B5EF4-FFF2-40B4-BE49-F238E27FC236}">
                <a16:creationId xmlns:a16="http://schemas.microsoft.com/office/drawing/2014/main" id="{546A2C07-A015-A748-89DF-4905F11847B6}"/>
              </a:ext>
            </a:extLst>
          </p:cNvPr>
          <p:cNvGraphicFramePr>
            <a:graphicFrameLocks noGrp="1"/>
          </p:cNvGraphicFramePr>
          <p:nvPr>
            <p:extLst>
              <p:ext uri="{D42A27DB-BD31-4B8C-83A1-F6EECF244321}">
                <p14:modId xmlns:p14="http://schemas.microsoft.com/office/powerpoint/2010/main" val="1036234035"/>
              </p:ext>
            </p:extLst>
          </p:nvPr>
        </p:nvGraphicFramePr>
        <p:xfrm>
          <a:off x="3853450" y="505941"/>
          <a:ext cx="439351" cy="3575313"/>
        </p:xfrm>
        <a:graphic>
          <a:graphicData uri="http://schemas.openxmlformats.org/drawingml/2006/table">
            <a:tbl>
              <a:tblPr firstRow="1" bandRow="1">
                <a:tableStyleId>{5C22544A-7EE6-4342-B048-85BDC9FD1C3A}</a:tableStyleId>
              </a:tblPr>
              <a:tblGrid>
                <a:gridCol w="439351">
                  <a:extLst>
                    <a:ext uri="{9D8B030D-6E8A-4147-A177-3AD203B41FA5}">
                      <a16:colId xmlns:a16="http://schemas.microsoft.com/office/drawing/2014/main" val="4108936440"/>
                    </a:ext>
                  </a:extLst>
                </a:gridCol>
              </a:tblGrid>
              <a:tr h="397257">
                <a:tc>
                  <a:txBody>
                    <a:bodyPr/>
                    <a:lstStyle/>
                    <a:p>
                      <a:endParaRPr lang="en-US" sz="1300" dirty="0">
                        <a:solidFill>
                          <a:schemeClr val="tx1"/>
                        </a:solidFill>
                      </a:endParaRPr>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412445430"/>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552441768"/>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934868199"/>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36917587"/>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957382990"/>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16597860"/>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61230031"/>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28389735"/>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15097937"/>
                  </a:ext>
                </a:extLst>
              </a:tr>
            </a:tbl>
          </a:graphicData>
        </a:graphic>
      </p:graphicFrame>
      <p:graphicFrame>
        <p:nvGraphicFramePr>
          <p:cNvPr id="9" name="Table 5">
            <a:extLst>
              <a:ext uri="{FF2B5EF4-FFF2-40B4-BE49-F238E27FC236}">
                <a16:creationId xmlns:a16="http://schemas.microsoft.com/office/drawing/2014/main" id="{BF153E8D-5D7D-9247-BD94-E3E210CAD117}"/>
              </a:ext>
            </a:extLst>
          </p:cNvPr>
          <p:cNvGraphicFramePr>
            <a:graphicFrameLocks noGrp="1"/>
          </p:cNvGraphicFramePr>
          <p:nvPr>
            <p:extLst>
              <p:ext uri="{D42A27DB-BD31-4B8C-83A1-F6EECF244321}">
                <p14:modId xmlns:p14="http://schemas.microsoft.com/office/powerpoint/2010/main" val="2231476222"/>
              </p:ext>
            </p:extLst>
          </p:nvPr>
        </p:nvGraphicFramePr>
        <p:xfrm>
          <a:off x="4489822" y="505941"/>
          <a:ext cx="439351" cy="3575313"/>
        </p:xfrm>
        <a:graphic>
          <a:graphicData uri="http://schemas.openxmlformats.org/drawingml/2006/table">
            <a:tbl>
              <a:tblPr firstRow="1" bandRow="1">
                <a:tableStyleId>{5C22544A-7EE6-4342-B048-85BDC9FD1C3A}</a:tableStyleId>
              </a:tblPr>
              <a:tblGrid>
                <a:gridCol w="439351">
                  <a:extLst>
                    <a:ext uri="{9D8B030D-6E8A-4147-A177-3AD203B41FA5}">
                      <a16:colId xmlns:a16="http://schemas.microsoft.com/office/drawing/2014/main" val="4108936440"/>
                    </a:ext>
                  </a:extLst>
                </a:gridCol>
              </a:tblGrid>
              <a:tr h="397257">
                <a:tc>
                  <a:txBody>
                    <a:bodyPr/>
                    <a:lstStyle/>
                    <a:p>
                      <a:endParaRPr lang="en-US" sz="1300" dirty="0">
                        <a:solidFill>
                          <a:schemeClr val="tx1"/>
                        </a:solidFill>
                      </a:endParaRPr>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412445430"/>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552441768"/>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934868199"/>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36917587"/>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957382990"/>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16597860"/>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61230031"/>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28389735"/>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15097937"/>
                  </a:ext>
                </a:extLst>
              </a:tr>
            </a:tbl>
          </a:graphicData>
        </a:graphic>
      </p:graphicFrame>
      <p:sp>
        <p:nvSpPr>
          <p:cNvPr id="10" name="Left Bracket 9">
            <a:extLst>
              <a:ext uri="{FF2B5EF4-FFF2-40B4-BE49-F238E27FC236}">
                <a16:creationId xmlns:a16="http://schemas.microsoft.com/office/drawing/2014/main" id="{1E143B1A-AF35-7346-9870-27C71953D5AF}"/>
              </a:ext>
            </a:extLst>
          </p:cNvPr>
          <p:cNvSpPr/>
          <p:nvPr/>
        </p:nvSpPr>
        <p:spPr>
          <a:xfrm>
            <a:off x="2026025" y="345301"/>
            <a:ext cx="450335" cy="3760665"/>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ket 10">
            <a:extLst>
              <a:ext uri="{FF2B5EF4-FFF2-40B4-BE49-F238E27FC236}">
                <a16:creationId xmlns:a16="http://schemas.microsoft.com/office/drawing/2014/main" id="{78CF1318-924A-334F-802F-C89E937A84D4}"/>
              </a:ext>
            </a:extLst>
          </p:cNvPr>
          <p:cNvSpPr/>
          <p:nvPr/>
        </p:nvSpPr>
        <p:spPr>
          <a:xfrm rot="10800000">
            <a:off x="6210110" y="345302"/>
            <a:ext cx="450335" cy="3760665"/>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2" name="Table 5">
            <a:extLst>
              <a:ext uri="{FF2B5EF4-FFF2-40B4-BE49-F238E27FC236}">
                <a16:creationId xmlns:a16="http://schemas.microsoft.com/office/drawing/2014/main" id="{D884F4B8-E72D-CF46-AD42-01A14581A8C7}"/>
              </a:ext>
            </a:extLst>
          </p:cNvPr>
          <p:cNvGraphicFramePr>
            <a:graphicFrameLocks noGrp="1"/>
          </p:cNvGraphicFramePr>
          <p:nvPr>
            <p:extLst>
              <p:ext uri="{D42A27DB-BD31-4B8C-83A1-F6EECF244321}">
                <p14:modId xmlns:p14="http://schemas.microsoft.com/office/powerpoint/2010/main" val="1979227384"/>
              </p:ext>
            </p:extLst>
          </p:nvPr>
        </p:nvGraphicFramePr>
        <p:xfrm>
          <a:off x="5542543" y="530654"/>
          <a:ext cx="439351" cy="3575313"/>
        </p:xfrm>
        <a:graphic>
          <a:graphicData uri="http://schemas.openxmlformats.org/drawingml/2006/table">
            <a:tbl>
              <a:tblPr firstRow="1" bandRow="1">
                <a:tableStyleId>{5C22544A-7EE6-4342-B048-85BDC9FD1C3A}</a:tableStyleId>
              </a:tblPr>
              <a:tblGrid>
                <a:gridCol w="439351">
                  <a:extLst>
                    <a:ext uri="{9D8B030D-6E8A-4147-A177-3AD203B41FA5}">
                      <a16:colId xmlns:a16="http://schemas.microsoft.com/office/drawing/2014/main" val="4108936440"/>
                    </a:ext>
                  </a:extLst>
                </a:gridCol>
              </a:tblGrid>
              <a:tr h="397257">
                <a:tc>
                  <a:txBody>
                    <a:bodyPr/>
                    <a:lstStyle/>
                    <a:p>
                      <a:endParaRPr lang="en-US" sz="1300" dirty="0">
                        <a:solidFill>
                          <a:schemeClr val="tx1"/>
                        </a:solidFill>
                      </a:endParaRPr>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412445430"/>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552441768"/>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934868199"/>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36917587"/>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957382990"/>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16597860"/>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61230031"/>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28389735"/>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15097937"/>
                  </a:ext>
                </a:extLst>
              </a:tr>
            </a:tbl>
          </a:graphicData>
        </a:graphic>
      </p:graphicFrame>
      <p:sp>
        <p:nvSpPr>
          <p:cNvPr id="13" name="TextBox 12">
            <a:extLst>
              <a:ext uri="{FF2B5EF4-FFF2-40B4-BE49-F238E27FC236}">
                <a16:creationId xmlns:a16="http://schemas.microsoft.com/office/drawing/2014/main" id="{A85BC840-94B7-2543-889B-ED6A9FB9EAF4}"/>
              </a:ext>
            </a:extLst>
          </p:cNvPr>
          <p:cNvSpPr txBox="1"/>
          <p:nvPr/>
        </p:nvSpPr>
        <p:spPr>
          <a:xfrm>
            <a:off x="4952767" y="1940340"/>
            <a:ext cx="566181" cy="707886"/>
          </a:xfrm>
          <a:prstGeom prst="rect">
            <a:avLst/>
          </a:prstGeom>
          <a:noFill/>
        </p:spPr>
        <p:txBody>
          <a:bodyPr wrap="none" rtlCol="0">
            <a:spAutoFit/>
          </a:bodyPr>
          <a:lstStyle/>
          <a:p>
            <a:r>
              <a:rPr lang="en-US" sz="4000" dirty="0"/>
              <a:t>…</a:t>
            </a:r>
          </a:p>
        </p:txBody>
      </p:sp>
      <p:sp>
        <p:nvSpPr>
          <p:cNvPr id="14" name="TextBox 13">
            <a:extLst>
              <a:ext uri="{FF2B5EF4-FFF2-40B4-BE49-F238E27FC236}">
                <a16:creationId xmlns:a16="http://schemas.microsoft.com/office/drawing/2014/main" id="{AE5201C3-7BC9-5F49-BF20-EB1A3D9BCECB}"/>
              </a:ext>
            </a:extLst>
          </p:cNvPr>
          <p:cNvSpPr txBox="1"/>
          <p:nvPr/>
        </p:nvSpPr>
        <p:spPr>
          <a:xfrm>
            <a:off x="3805750" y="4105965"/>
            <a:ext cx="1055417" cy="369332"/>
          </a:xfrm>
          <a:prstGeom prst="rect">
            <a:avLst/>
          </a:prstGeom>
          <a:noFill/>
        </p:spPr>
        <p:txBody>
          <a:bodyPr wrap="none" rtlCol="0">
            <a:spAutoFit/>
          </a:bodyPr>
          <a:lstStyle/>
          <a:p>
            <a:r>
              <a:rPr lang="en-US" dirty="0"/>
              <a:t>T-Images</a:t>
            </a:r>
          </a:p>
        </p:txBody>
      </p:sp>
      <p:sp>
        <p:nvSpPr>
          <p:cNvPr id="15" name="TextBox 14">
            <a:extLst>
              <a:ext uri="{FF2B5EF4-FFF2-40B4-BE49-F238E27FC236}">
                <a16:creationId xmlns:a16="http://schemas.microsoft.com/office/drawing/2014/main" id="{EDFD5101-A5FB-F040-B951-2FD36656C705}"/>
              </a:ext>
            </a:extLst>
          </p:cNvPr>
          <p:cNvSpPr txBox="1"/>
          <p:nvPr/>
        </p:nvSpPr>
        <p:spPr>
          <a:xfrm>
            <a:off x="7395172" y="1294010"/>
            <a:ext cx="2887970" cy="646331"/>
          </a:xfrm>
          <a:prstGeom prst="rect">
            <a:avLst/>
          </a:prstGeom>
          <a:noFill/>
        </p:spPr>
        <p:txBody>
          <a:bodyPr wrap="none" rtlCol="0">
            <a:spAutoFit/>
          </a:bodyPr>
          <a:lstStyle/>
          <a:p>
            <a:r>
              <a:rPr lang="en-US" dirty="0"/>
              <a:t>Number of rows = N X N=N</a:t>
            </a:r>
            <a:r>
              <a:rPr lang="en-US" baseline="30000" dirty="0"/>
              <a:t>2</a:t>
            </a:r>
          </a:p>
          <a:p>
            <a:r>
              <a:rPr lang="en-US" dirty="0"/>
              <a:t>Number of Columns= T</a:t>
            </a:r>
          </a:p>
        </p:txBody>
      </p:sp>
      <p:sp>
        <p:nvSpPr>
          <p:cNvPr id="16" name="TextBox 15">
            <a:extLst>
              <a:ext uri="{FF2B5EF4-FFF2-40B4-BE49-F238E27FC236}">
                <a16:creationId xmlns:a16="http://schemas.microsoft.com/office/drawing/2014/main" id="{FB372528-A434-E64E-B9F9-2A06F5D68032}"/>
              </a:ext>
            </a:extLst>
          </p:cNvPr>
          <p:cNvSpPr txBox="1"/>
          <p:nvPr/>
        </p:nvSpPr>
        <p:spPr>
          <a:xfrm>
            <a:off x="937885" y="1617175"/>
            <a:ext cx="1029449" cy="830997"/>
          </a:xfrm>
          <a:prstGeom prst="rect">
            <a:avLst/>
          </a:prstGeom>
          <a:noFill/>
        </p:spPr>
        <p:txBody>
          <a:bodyPr wrap="none" rtlCol="0">
            <a:spAutoFit/>
          </a:bodyPr>
          <a:lstStyle/>
          <a:p>
            <a:r>
              <a:rPr lang="en-US" sz="4800" dirty="0"/>
              <a:t>A =</a:t>
            </a:r>
          </a:p>
        </p:txBody>
      </p:sp>
      <p:sp>
        <p:nvSpPr>
          <p:cNvPr id="17" name="TextBox 16">
            <a:extLst>
              <a:ext uri="{FF2B5EF4-FFF2-40B4-BE49-F238E27FC236}">
                <a16:creationId xmlns:a16="http://schemas.microsoft.com/office/drawing/2014/main" id="{EDBCA066-993F-DF42-B321-D938ABAE5F3F}"/>
              </a:ext>
            </a:extLst>
          </p:cNvPr>
          <p:cNvSpPr txBox="1"/>
          <p:nvPr/>
        </p:nvSpPr>
        <p:spPr>
          <a:xfrm>
            <a:off x="7291297" y="2318310"/>
            <a:ext cx="3095719" cy="584775"/>
          </a:xfrm>
          <a:prstGeom prst="rect">
            <a:avLst/>
          </a:prstGeom>
          <a:noFill/>
        </p:spPr>
        <p:txBody>
          <a:bodyPr wrap="none" rtlCol="0">
            <a:spAutoFit/>
          </a:bodyPr>
          <a:lstStyle/>
          <a:p>
            <a:r>
              <a:rPr lang="en-US" sz="3200" dirty="0"/>
              <a:t>So dim A= N</a:t>
            </a:r>
            <a:r>
              <a:rPr lang="en-US" sz="3200" baseline="30000" dirty="0"/>
              <a:t>2</a:t>
            </a:r>
            <a:r>
              <a:rPr lang="en-US" sz="3200" dirty="0"/>
              <a:t> X T</a:t>
            </a:r>
          </a:p>
        </p:txBody>
      </p:sp>
      <p:sp>
        <p:nvSpPr>
          <p:cNvPr id="18" name="TextBox 17">
            <a:extLst>
              <a:ext uri="{FF2B5EF4-FFF2-40B4-BE49-F238E27FC236}">
                <a16:creationId xmlns:a16="http://schemas.microsoft.com/office/drawing/2014/main" id="{9230134A-AB5C-DE41-B149-5563B617388F}"/>
              </a:ext>
            </a:extLst>
          </p:cNvPr>
          <p:cNvSpPr txBox="1"/>
          <p:nvPr/>
        </p:nvSpPr>
        <p:spPr>
          <a:xfrm>
            <a:off x="2658312" y="136607"/>
            <a:ext cx="396262" cy="369332"/>
          </a:xfrm>
          <a:prstGeom prst="rect">
            <a:avLst/>
          </a:prstGeom>
          <a:noFill/>
        </p:spPr>
        <p:txBody>
          <a:bodyPr wrap="none" rtlCol="0">
            <a:spAutoFit/>
          </a:bodyPr>
          <a:lstStyle/>
          <a:p>
            <a:r>
              <a:rPr lang="en-US" dirty="0"/>
              <a:t>a</a:t>
            </a:r>
            <a:r>
              <a:rPr lang="en-US" baseline="-25000" dirty="0"/>
              <a:t>1</a:t>
            </a:r>
            <a:endParaRPr lang="en-US" dirty="0"/>
          </a:p>
        </p:txBody>
      </p:sp>
      <p:sp>
        <p:nvSpPr>
          <p:cNvPr id="19" name="TextBox 18">
            <a:extLst>
              <a:ext uri="{FF2B5EF4-FFF2-40B4-BE49-F238E27FC236}">
                <a16:creationId xmlns:a16="http://schemas.microsoft.com/office/drawing/2014/main" id="{BB4E1E7E-1B2B-AB4F-B13A-068406D1429F}"/>
              </a:ext>
            </a:extLst>
          </p:cNvPr>
          <p:cNvSpPr txBox="1"/>
          <p:nvPr/>
        </p:nvSpPr>
        <p:spPr>
          <a:xfrm>
            <a:off x="4515226" y="148961"/>
            <a:ext cx="396262" cy="369332"/>
          </a:xfrm>
          <a:prstGeom prst="rect">
            <a:avLst/>
          </a:prstGeom>
          <a:noFill/>
        </p:spPr>
        <p:txBody>
          <a:bodyPr wrap="none" rtlCol="0">
            <a:spAutoFit/>
          </a:bodyPr>
          <a:lstStyle/>
          <a:p>
            <a:r>
              <a:rPr lang="en-US" dirty="0"/>
              <a:t>a</a:t>
            </a:r>
            <a:r>
              <a:rPr lang="en-US" baseline="-25000" dirty="0"/>
              <a:t>4</a:t>
            </a:r>
            <a:endParaRPr lang="en-US" dirty="0"/>
          </a:p>
        </p:txBody>
      </p:sp>
      <p:sp>
        <p:nvSpPr>
          <p:cNvPr id="20" name="TextBox 19">
            <a:extLst>
              <a:ext uri="{FF2B5EF4-FFF2-40B4-BE49-F238E27FC236}">
                <a16:creationId xmlns:a16="http://schemas.microsoft.com/office/drawing/2014/main" id="{5B61AA4A-56CD-6045-9403-F30621E16CFB}"/>
              </a:ext>
            </a:extLst>
          </p:cNvPr>
          <p:cNvSpPr txBox="1"/>
          <p:nvPr/>
        </p:nvSpPr>
        <p:spPr>
          <a:xfrm>
            <a:off x="3237059" y="161321"/>
            <a:ext cx="396262" cy="369332"/>
          </a:xfrm>
          <a:prstGeom prst="rect">
            <a:avLst/>
          </a:prstGeom>
          <a:noFill/>
        </p:spPr>
        <p:txBody>
          <a:bodyPr wrap="none" rtlCol="0">
            <a:spAutoFit/>
          </a:bodyPr>
          <a:lstStyle/>
          <a:p>
            <a:r>
              <a:rPr lang="en-US" dirty="0"/>
              <a:t>a</a:t>
            </a:r>
            <a:r>
              <a:rPr lang="en-US" baseline="-25000" dirty="0"/>
              <a:t>2</a:t>
            </a:r>
            <a:endParaRPr lang="en-US" dirty="0"/>
          </a:p>
        </p:txBody>
      </p:sp>
      <p:sp>
        <p:nvSpPr>
          <p:cNvPr id="21" name="TextBox 20">
            <a:extLst>
              <a:ext uri="{FF2B5EF4-FFF2-40B4-BE49-F238E27FC236}">
                <a16:creationId xmlns:a16="http://schemas.microsoft.com/office/drawing/2014/main" id="{900041A8-6F62-E14E-B5F5-BEBBF2DA4FCD}"/>
              </a:ext>
            </a:extLst>
          </p:cNvPr>
          <p:cNvSpPr txBox="1"/>
          <p:nvPr/>
        </p:nvSpPr>
        <p:spPr>
          <a:xfrm>
            <a:off x="3874758" y="136607"/>
            <a:ext cx="396262" cy="369332"/>
          </a:xfrm>
          <a:prstGeom prst="rect">
            <a:avLst/>
          </a:prstGeom>
          <a:noFill/>
        </p:spPr>
        <p:txBody>
          <a:bodyPr wrap="none" rtlCol="0">
            <a:spAutoFit/>
          </a:bodyPr>
          <a:lstStyle/>
          <a:p>
            <a:r>
              <a:rPr lang="en-US" dirty="0"/>
              <a:t>a</a:t>
            </a:r>
            <a:r>
              <a:rPr lang="en-US" baseline="-25000" dirty="0"/>
              <a:t>3</a:t>
            </a:r>
            <a:endParaRPr lang="en-US" dirty="0"/>
          </a:p>
        </p:txBody>
      </p:sp>
      <p:sp>
        <p:nvSpPr>
          <p:cNvPr id="22" name="TextBox 21">
            <a:extLst>
              <a:ext uri="{FF2B5EF4-FFF2-40B4-BE49-F238E27FC236}">
                <a16:creationId xmlns:a16="http://schemas.microsoft.com/office/drawing/2014/main" id="{B5BDC318-FCF7-3A43-950A-07B2070F6DA0}"/>
              </a:ext>
            </a:extLst>
          </p:cNvPr>
          <p:cNvSpPr txBox="1"/>
          <p:nvPr/>
        </p:nvSpPr>
        <p:spPr>
          <a:xfrm>
            <a:off x="5564085" y="148961"/>
            <a:ext cx="381836" cy="369332"/>
          </a:xfrm>
          <a:prstGeom prst="rect">
            <a:avLst/>
          </a:prstGeom>
          <a:noFill/>
        </p:spPr>
        <p:txBody>
          <a:bodyPr wrap="none" rtlCol="0">
            <a:spAutoFit/>
          </a:bodyPr>
          <a:lstStyle/>
          <a:p>
            <a:r>
              <a:rPr lang="en-US" dirty="0" err="1"/>
              <a:t>a</a:t>
            </a:r>
            <a:r>
              <a:rPr lang="en-US" baseline="-25000" dirty="0" err="1"/>
              <a:t>T</a:t>
            </a:r>
            <a:endParaRPr lang="en-US" dirty="0"/>
          </a:p>
        </p:txBody>
      </p:sp>
      <p:sp>
        <p:nvSpPr>
          <p:cNvPr id="24" name="TextBox 23">
            <a:extLst>
              <a:ext uri="{FF2B5EF4-FFF2-40B4-BE49-F238E27FC236}">
                <a16:creationId xmlns:a16="http://schemas.microsoft.com/office/drawing/2014/main" id="{97C3A9EE-F05E-C24A-865E-5B55AACB9C52}"/>
              </a:ext>
            </a:extLst>
          </p:cNvPr>
          <p:cNvSpPr txBox="1"/>
          <p:nvPr/>
        </p:nvSpPr>
        <p:spPr>
          <a:xfrm>
            <a:off x="1796264" y="4763773"/>
            <a:ext cx="8729697" cy="954107"/>
          </a:xfrm>
          <a:prstGeom prst="rect">
            <a:avLst/>
          </a:prstGeom>
          <a:noFill/>
        </p:spPr>
        <p:txBody>
          <a:bodyPr wrap="none" rtlCol="0">
            <a:spAutoFit/>
          </a:bodyPr>
          <a:lstStyle/>
          <a:p>
            <a:pPr algn="ctr"/>
            <a:r>
              <a:rPr lang="en-US" sz="2800" dirty="0" err="1"/>
              <a:t>μ</a:t>
            </a:r>
            <a:r>
              <a:rPr lang="en-US" sz="2800" dirty="0"/>
              <a:t> is calculated by summing all the</a:t>
            </a:r>
          </a:p>
          <a:p>
            <a:pPr algn="ctr"/>
            <a:r>
              <a:rPr lang="en-US" sz="2800" dirty="0"/>
              <a:t>A</a:t>
            </a:r>
            <a:r>
              <a:rPr lang="en-US" sz="2800" baseline="-25000"/>
              <a:t>i</a:t>
            </a:r>
            <a:r>
              <a:rPr lang="en-US" sz="2800"/>
              <a:t>’s </a:t>
            </a:r>
            <a:r>
              <a:rPr lang="en-US" sz="2800" dirty="0"/>
              <a:t>along the columns component wise and dividing by T</a:t>
            </a:r>
          </a:p>
        </p:txBody>
      </p:sp>
      <p:sp>
        <p:nvSpPr>
          <p:cNvPr id="3" name="Date Placeholder 2">
            <a:extLst>
              <a:ext uri="{FF2B5EF4-FFF2-40B4-BE49-F238E27FC236}">
                <a16:creationId xmlns:a16="http://schemas.microsoft.com/office/drawing/2014/main" id="{004CF7B4-8182-B84B-A73E-767391A904A0}"/>
              </a:ext>
            </a:extLst>
          </p:cNvPr>
          <p:cNvSpPr>
            <a:spLocks noGrp="1"/>
          </p:cNvSpPr>
          <p:nvPr>
            <p:ph type="dt" sz="half" idx="10"/>
          </p:nvPr>
        </p:nvSpPr>
        <p:spPr/>
        <p:txBody>
          <a:bodyPr/>
          <a:lstStyle/>
          <a:p>
            <a:r>
              <a:rPr lang="en-IN"/>
              <a:t>18/01/21</a:t>
            </a:r>
            <a:endParaRPr lang="en-US" dirty="0"/>
          </a:p>
        </p:txBody>
      </p:sp>
      <p:sp>
        <p:nvSpPr>
          <p:cNvPr id="4" name="Footer Placeholder 3">
            <a:extLst>
              <a:ext uri="{FF2B5EF4-FFF2-40B4-BE49-F238E27FC236}">
                <a16:creationId xmlns:a16="http://schemas.microsoft.com/office/drawing/2014/main" id="{54EE56A3-C58F-8A44-AEE4-B54E7A44D8B5}"/>
              </a:ext>
            </a:extLst>
          </p:cNvPr>
          <p:cNvSpPr>
            <a:spLocks noGrp="1"/>
          </p:cNvSpPr>
          <p:nvPr>
            <p:ph type="ftr" sz="quarter" idx="11"/>
          </p:nvPr>
        </p:nvSpPr>
        <p:spPr/>
        <p:txBody>
          <a:bodyPr/>
          <a:lstStyle/>
          <a:p>
            <a:r>
              <a:rPr lang="en-US"/>
              <a:t>Presented by Abhiishek S Chugh. Regd.no. 20001</a:t>
            </a:r>
            <a:endParaRPr lang="en-US" dirty="0"/>
          </a:p>
        </p:txBody>
      </p:sp>
      <p:sp>
        <p:nvSpPr>
          <p:cNvPr id="6" name="Slide Number Placeholder 5">
            <a:extLst>
              <a:ext uri="{FF2B5EF4-FFF2-40B4-BE49-F238E27FC236}">
                <a16:creationId xmlns:a16="http://schemas.microsoft.com/office/drawing/2014/main" id="{F00A9292-2DE4-4542-A138-4324E7ED9875}"/>
              </a:ext>
            </a:extLst>
          </p:cNvPr>
          <p:cNvSpPr>
            <a:spLocks noGrp="1"/>
          </p:cNvSpPr>
          <p:nvPr>
            <p:ph type="sldNum" sz="quarter" idx="12"/>
          </p:nvPr>
        </p:nvSpPr>
        <p:spPr/>
        <p:txBody>
          <a:bodyPr/>
          <a:lstStyle/>
          <a:p>
            <a:fld id="{69E57DC2-970A-4B3E-BB1C-7A09969E49DF}" type="slidenum">
              <a:rPr lang="en-US" smtClean="0"/>
              <a:t>13</a:t>
            </a:fld>
            <a:endParaRPr lang="en-US" dirty="0"/>
          </a:p>
        </p:txBody>
      </p:sp>
    </p:spTree>
    <p:extLst>
      <p:ext uri="{BB962C8B-B14F-4D97-AF65-F5344CB8AC3E}">
        <p14:creationId xmlns:p14="http://schemas.microsoft.com/office/powerpoint/2010/main" val="2806582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5">
            <a:extLst>
              <a:ext uri="{FF2B5EF4-FFF2-40B4-BE49-F238E27FC236}">
                <a16:creationId xmlns:a16="http://schemas.microsoft.com/office/drawing/2014/main" id="{6A9A5062-2AF4-C34B-B801-2E3A18A3FD10}"/>
              </a:ext>
            </a:extLst>
          </p:cNvPr>
          <p:cNvGraphicFramePr>
            <a:graphicFrameLocks noGrp="1"/>
          </p:cNvGraphicFramePr>
          <p:nvPr>
            <p:extLst>
              <p:ext uri="{D42A27DB-BD31-4B8C-83A1-F6EECF244321}">
                <p14:modId xmlns:p14="http://schemas.microsoft.com/office/powerpoint/2010/main" val="581702633"/>
              </p:ext>
            </p:extLst>
          </p:nvPr>
        </p:nvGraphicFramePr>
        <p:xfrm>
          <a:off x="5432026" y="864286"/>
          <a:ext cx="439351" cy="3575313"/>
        </p:xfrm>
        <a:graphic>
          <a:graphicData uri="http://schemas.openxmlformats.org/drawingml/2006/table">
            <a:tbl>
              <a:tblPr firstRow="1" bandRow="1">
                <a:tableStyleId>{5C22544A-7EE6-4342-B048-85BDC9FD1C3A}</a:tableStyleId>
              </a:tblPr>
              <a:tblGrid>
                <a:gridCol w="439351">
                  <a:extLst>
                    <a:ext uri="{9D8B030D-6E8A-4147-A177-3AD203B41FA5}">
                      <a16:colId xmlns:a16="http://schemas.microsoft.com/office/drawing/2014/main" val="4108936440"/>
                    </a:ext>
                  </a:extLst>
                </a:gridCol>
              </a:tblGrid>
              <a:tr h="397257">
                <a:tc>
                  <a:txBody>
                    <a:bodyPr/>
                    <a:lstStyle/>
                    <a:p>
                      <a:endParaRPr lang="en-US" sz="1300" dirty="0">
                        <a:solidFill>
                          <a:schemeClr val="tx1"/>
                        </a:solidFill>
                      </a:endParaRPr>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412445430"/>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552441768"/>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934868199"/>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36917587"/>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957382990"/>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16597860"/>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61230031"/>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28389735"/>
                  </a:ext>
                </a:extLst>
              </a:tr>
              <a:tr h="397257">
                <a:tc>
                  <a:txBody>
                    <a:bodyPr/>
                    <a:lstStyle/>
                    <a:p>
                      <a:endParaRPr lang="en-US" sz="1300" dirty="0"/>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15097937"/>
                  </a:ext>
                </a:extLst>
              </a:tr>
            </a:tbl>
          </a:graphicData>
        </a:graphic>
      </p:graphicFrame>
      <p:sp>
        <p:nvSpPr>
          <p:cNvPr id="5" name="TextBox 4">
            <a:extLst>
              <a:ext uri="{FF2B5EF4-FFF2-40B4-BE49-F238E27FC236}">
                <a16:creationId xmlns:a16="http://schemas.microsoft.com/office/drawing/2014/main" id="{30AE0878-F835-5A4C-A8E6-A367D81930E1}"/>
              </a:ext>
            </a:extLst>
          </p:cNvPr>
          <p:cNvSpPr txBox="1"/>
          <p:nvPr/>
        </p:nvSpPr>
        <p:spPr>
          <a:xfrm>
            <a:off x="3311612" y="1865871"/>
            <a:ext cx="1345240" cy="1107996"/>
          </a:xfrm>
          <a:prstGeom prst="rect">
            <a:avLst/>
          </a:prstGeom>
          <a:noFill/>
        </p:spPr>
        <p:txBody>
          <a:bodyPr wrap="none" rtlCol="0">
            <a:spAutoFit/>
          </a:bodyPr>
          <a:lstStyle/>
          <a:p>
            <a:r>
              <a:rPr lang="en-US" sz="6600" dirty="0" err="1"/>
              <a:t>μ</a:t>
            </a:r>
            <a:r>
              <a:rPr lang="en-US" sz="6600" dirty="0"/>
              <a:t> =</a:t>
            </a:r>
          </a:p>
        </p:txBody>
      </p:sp>
      <p:sp>
        <p:nvSpPr>
          <p:cNvPr id="6" name="Left Bracket 5">
            <a:extLst>
              <a:ext uri="{FF2B5EF4-FFF2-40B4-BE49-F238E27FC236}">
                <a16:creationId xmlns:a16="http://schemas.microsoft.com/office/drawing/2014/main" id="{FE569DBE-486F-DC4B-ABC0-9E6F91F959BF}"/>
              </a:ext>
            </a:extLst>
          </p:cNvPr>
          <p:cNvSpPr/>
          <p:nvPr/>
        </p:nvSpPr>
        <p:spPr>
          <a:xfrm>
            <a:off x="4770417" y="539537"/>
            <a:ext cx="450335" cy="3760665"/>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ket 6">
            <a:extLst>
              <a:ext uri="{FF2B5EF4-FFF2-40B4-BE49-F238E27FC236}">
                <a16:creationId xmlns:a16="http://schemas.microsoft.com/office/drawing/2014/main" id="{5DA7E880-C610-4D49-AF3B-5565B9BB2073}"/>
              </a:ext>
            </a:extLst>
          </p:cNvPr>
          <p:cNvSpPr/>
          <p:nvPr/>
        </p:nvSpPr>
        <p:spPr>
          <a:xfrm rot="10800000">
            <a:off x="6082653" y="539537"/>
            <a:ext cx="450335" cy="3760665"/>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68691378-2709-F84B-A57D-2BE504F69C67}"/>
              </a:ext>
            </a:extLst>
          </p:cNvPr>
          <p:cNvSpPr txBox="1"/>
          <p:nvPr/>
        </p:nvSpPr>
        <p:spPr>
          <a:xfrm>
            <a:off x="6733276" y="3715426"/>
            <a:ext cx="3239990" cy="584775"/>
          </a:xfrm>
          <a:prstGeom prst="rect">
            <a:avLst/>
          </a:prstGeom>
          <a:noFill/>
        </p:spPr>
        <p:txBody>
          <a:bodyPr wrap="none" rtlCol="0">
            <a:spAutoFit/>
          </a:bodyPr>
          <a:lstStyle/>
          <a:p>
            <a:r>
              <a:rPr lang="en-US" sz="3200" dirty="0"/>
              <a:t>So dim </a:t>
            </a:r>
            <a:r>
              <a:rPr lang="en-US" sz="3200" dirty="0" err="1"/>
              <a:t>μ</a:t>
            </a:r>
            <a:r>
              <a:rPr lang="en-US" sz="3200" dirty="0"/>
              <a:t> = N</a:t>
            </a:r>
            <a:r>
              <a:rPr lang="en-US" sz="3200" baseline="30000" dirty="0"/>
              <a:t>2</a:t>
            </a:r>
            <a:r>
              <a:rPr lang="en-US" sz="3200" dirty="0"/>
              <a:t> X 1</a:t>
            </a:r>
          </a:p>
        </p:txBody>
      </p:sp>
      <p:sp>
        <p:nvSpPr>
          <p:cNvPr id="9" name="Title 1">
            <a:extLst>
              <a:ext uri="{FF2B5EF4-FFF2-40B4-BE49-F238E27FC236}">
                <a16:creationId xmlns:a16="http://schemas.microsoft.com/office/drawing/2014/main" id="{F7AE83CD-9973-934F-B83C-4AA88B3A30F7}"/>
              </a:ext>
            </a:extLst>
          </p:cNvPr>
          <p:cNvSpPr>
            <a:spLocks noGrp="1"/>
          </p:cNvSpPr>
          <p:nvPr>
            <p:ph type="title"/>
          </p:nvPr>
        </p:nvSpPr>
        <p:spPr>
          <a:xfrm>
            <a:off x="1732387" y="4746523"/>
            <a:ext cx="9601200" cy="1485900"/>
          </a:xfrm>
        </p:spPr>
        <p:txBody>
          <a:bodyPr>
            <a:noAutofit/>
          </a:bodyPr>
          <a:lstStyle/>
          <a:p>
            <a:pPr algn="ctr"/>
            <a:r>
              <a:rPr lang="en-US" sz="3200" dirty="0"/>
              <a:t>We subtract µ from A to get M…</a:t>
            </a:r>
            <a:br>
              <a:rPr lang="en-US" sz="3200" dirty="0"/>
            </a:br>
            <a:r>
              <a:rPr lang="en-US" sz="3200" dirty="0"/>
              <a:t>	This aids us in the calculations of the covariance matrix</a:t>
            </a:r>
          </a:p>
        </p:txBody>
      </p:sp>
      <p:sp>
        <p:nvSpPr>
          <p:cNvPr id="3" name="Date Placeholder 2">
            <a:extLst>
              <a:ext uri="{FF2B5EF4-FFF2-40B4-BE49-F238E27FC236}">
                <a16:creationId xmlns:a16="http://schemas.microsoft.com/office/drawing/2014/main" id="{00FF7F91-9B47-B448-B8F0-983266BB3731}"/>
              </a:ext>
            </a:extLst>
          </p:cNvPr>
          <p:cNvSpPr>
            <a:spLocks noGrp="1"/>
          </p:cNvSpPr>
          <p:nvPr>
            <p:ph type="dt" sz="half" idx="10"/>
          </p:nvPr>
        </p:nvSpPr>
        <p:spPr/>
        <p:txBody>
          <a:bodyPr/>
          <a:lstStyle/>
          <a:p>
            <a:r>
              <a:rPr lang="en-IN"/>
              <a:t>18/01/21</a:t>
            </a:r>
            <a:endParaRPr lang="en-US" dirty="0"/>
          </a:p>
        </p:txBody>
      </p:sp>
      <p:sp>
        <p:nvSpPr>
          <p:cNvPr id="10" name="Footer Placeholder 9">
            <a:extLst>
              <a:ext uri="{FF2B5EF4-FFF2-40B4-BE49-F238E27FC236}">
                <a16:creationId xmlns:a16="http://schemas.microsoft.com/office/drawing/2014/main" id="{DE5D3F29-7247-D744-97BB-FC77A1A16C47}"/>
              </a:ext>
            </a:extLst>
          </p:cNvPr>
          <p:cNvSpPr>
            <a:spLocks noGrp="1"/>
          </p:cNvSpPr>
          <p:nvPr>
            <p:ph type="ftr" sz="quarter" idx="11"/>
          </p:nvPr>
        </p:nvSpPr>
        <p:spPr/>
        <p:txBody>
          <a:bodyPr/>
          <a:lstStyle/>
          <a:p>
            <a:r>
              <a:rPr lang="en-US"/>
              <a:t>Presented by Abhiishek S Chugh. Regd.no. 20001</a:t>
            </a:r>
            <a:endParaRPr lang="en-US" dirty="0"/>
          </a:p>
        </p:txBody>
      </p:sp>
      <p:sp>
        <p:nvSpPr>
          <p:cNvPr id="11" name="Slide Number Placeholder 10">
            <a:extLst>
              <a:ext uri="{FF2B5EF4-FFF2-40B4-BE49-F238E27FC236}">
                <a16:creationId xmlns:a16="http://schemas.microsoft.com/office/drawing/2014/main" id="{374C4F4D-C72F-D949-8B0F-DCEBA940EC25}"/>
              </a:ext>
            </a:extLst>
          </p:cNvPr>
          <p:cNvSpPr>
            <a:spLocks noGrp="1"/>
          </p:cNvSpPr>
          <p:nvPr>
            <p:ph type="sldNum" sz="quarter" idx="12"/>
          </p:nvPr>
        </p:nvSpPr>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3008240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3619614-1D3B-4F47-9A2D-E7E8DAE4FAA5}"/>
                  </a:ext>
                </a:extLst>
              </p:cNvPr>
              <p:cNvSpPr>
                <a:spLocks noGrp="1"/>
              </p:cNvSpPr>
              <p:nvPr>
                <p:ph type="title"/>
              </p:nvPr>
            </p:nvSpPr>
            <p:spPr>
              <a:xfrm>
                <a:off x="1455683" y="1547650"/>
                <a:ext cx="9601200" cy="1485900"/>
              </a:xfrm>
            </p:spPr>
            <p:txBody>
              <a:bodyPr/>
              <a:lstStyle/>
              <a:p>
                <a:pPr/>
                <a:r>
                  <a:rPr lang="en-US" dirty="0"/>
                  <a:t>So,</a:t>
                </a:r>
                <a:br>
                  <a:rPr lang="en-US" dirty="0"/>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2" name="Title 1">
                <a:extLst>
                  <a:ext uri="{FF2B5EF4-FFF2-40B4-BE49-F238E27FC236}">
                    <a16:creationId xmlns:a16="http://schemas.microsoft.com/office/drawing/2014/main" id="{73619614-1D3B-4F47-9A2D-E7E8DAE4FAA5}"/>
                  </a:ext>
                </a:extLst>
              </p:cNvPr>
              <p:cNvSpPr>
                <a:spLocks noGrp="1" noRot="1" noChangeAspect="1" noMove="1" noResize="1" noEditPoints="1" noAdjustHandles="1" noChangeArrowheads="1" noChangeShapeType="1" noTextEdit="1"/>
              </p:cNvSpPr>
              <p:nvPr>
                <p:ph type="title"/>
              </p:nvPr>
            </p:nvSpPr>
            <p:spPr>
              <a:xfrm>
                <a:off x="1455683" y="1547650"/>
                <a:ext cx="9601200" cy="1485900"/>
              </a:xfrm>
              <a:blipFill>
                <a:blip r:embed="rId2"/>
                <a:stretch>
                  <a:fillRect l="-2510" t="-12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B00C0CC-8BA0-8843-A8F4-FF35E19A5B9D}"/>
                  </a:ext>
                </a:extLst>
              </p:cNvPr>
              <p:cNvSpPr txBox="1"/>
              <p:nvPr/>
            </p:nvSpPr>
            <p:spPr>
              <a:xfrm>
                <a:off x="2492368" y="3824453"/>
                <a:ext cx="7635424" cy="584775"/>
              </a:xfrm>
              <a:prstGeom prst="rect">
                <a:avLst/>
              </a:prstGeom>
              <a:noFill/>
            </p:spPr>
            <p:txBody>
              <a:bodyPr wrap="none" rtlCol="0">
                <a:spAutoFit/>
              </a:bodyPr>
              <a:lstStyle/>
              <a:p>
                <a:r>
                  <a:rPr lang="en-US" sz="3200" dirty="0"/>
                  <a:t>Columns of M contain columns of A, less </a:t>
                </a:r>
                <a14:m>
                  <m:oMath xmlns:m="http://schemas.openxmlformats.org/officeDocument/2006/math">
                    <m:r>
                      <a:rPr lang="en-US" sz="3200" i="1">
                        <a:latin typeface="Cambria Math" panose="02040503050406030204" pitchFamily="18" charset="0"/>
                        <a:ea typeface="Cambria Math" panose="02040503050406030204" pitchFamily="18" charset="0"/>
                      </a:rPr>
                      <m:t>𝜇</m:t>
                    </m:r>
                  </m:oMath>
                </a14:m>
                <a:r>
                  <a:rPr lang="en-US" sz="3200" dirty="0"/>
                  <a:t> </a:t>
                </a:r>
              </a:p>
            </p:txBody>
          </p:sp>
        </mc:Choice>
        <mc:Fallback xmlns="">
          <p:sp>
            <p:nvSpPr>
              <p:cNvPr id="4" name="TextBox 3">
                <a:extLst>
                  <a:ext uri="{FF2B5EF4-FFF2-40B4-BE49-F238E27FC236}">
                    <a16:creationId xmlns:a16="http://schemas.microsoft.com/office/drawing/2014/main" id="{BB00C0CC-8BA0-8843-A8F4-FF35E19A5B9D}"/>
                  </a:ext>
                </a:extLst>
              </p:cNvPr>
              <p:cNvSpPr txBox="1">
                <a:spLocks noRot="1" noChangeAspect="1" noMove="1" noResize="1" noEditPoints="1" noAdjustHandles="1" noChangeArrowheads="1" noChangeShapeType="1" noTextEdit="1"/>
              </p:cNvSpPr>
              <p:nvPr/>
            </p:nvSpPr>
            <p:spPr>
              <a:xfrm>
                <a:off x="2492368" y="3824453"/>
                <a:ext cx="7635424" cy="584775"/>
              </a:xfrm>
              <a:prstGeom prst="rect">
                <a:avLst/>
              </a:prstGeom>
              <a:blipFill>
                <a:blip r:embed="rId3"/>
                <a:stretch>
                  <a:fillRect l="-1993" t="-10417" b="-29167"/>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CA4AFCED-F2FF-1641-9CA7-FC74FCFBD4D5}"/>
              </a:ext>
            </a:extLst>
          </p:cNvPr>
          <p:cNvSpPr>
            <a:spLocks noGrp="1"/>
          </p:cNvSpPr>
          <p:nvPr>
            <p:ph type="dt" sz="half" idx="10"/>
          </p:nvPr>
        </p:nvSpPr>
        <p:spPr/>
        <p:txBody>
          <a:bodyPr/>
          <a:lstStyle/>
          <a:p>
            <a:r>
              <a:rPr lang="en-IN"/>
              <a:t>18/01/21</a:t>
            </a:r>
            <a:endParaRPr lang="en-US" dirty="0"/>
          </a:p>
        </p:txBody>
      </p:sp>
      <p:sp>
        <p:nvSpPr>
          <p:cNvPr id="6" name="Footer Placeholder 5">
            <a:extLst>
              <a:ext uri="{FF2B5EF4-FFF2-40B4-BE49-F238E27FC236}">
                <a16:creationId xmlns:a16="http://schemas.microsoft.com/office/drawing/2014/main" id="{BB1ACBB2-8774-754C-B3DA-7EA819817028}"/>
              </a:ext>
            </a:extLst>
          </p:cNvPr>
          <p:cNvSpPr>
            <a:spLocks noGrp="1"/>
          </p:cNvSpPr>
          <p:nvPr>
            <p:ph type="ftr" sz="quarter" idx="11"/>
          </p:nvPr>
        </p:nvSpPr>
        <p:spPr/>
        <p:txBody>
          <a:bodyPr/>
          <a:lstStyle/>
          <a:p>
            <a:r>
              <a:rPr lang="en-US"/>
              <a:t>Presented by Abhiishek S Chugh. Regd.no. 20001</a:t>
            </a:r>
            <a:endParaRPr lang="en-US" dirty="0"/>
          </a:p>
        </p:txBody>
      </p:sp>
      <p:sp>
        <p:nvSpPr>
          <p:cNvPr id="7" name="Slide Number Placeholder 6">
            <a:extLst>
              <a:ext uri="{FF2B5EF4-FFF2-40B4-BE49-F238E27FC236}">
                <a16:creationId xmlns:a16="http://schemas.microsoft.com/office/drawing/2014/main" id="{ADD9380A-D05D-CD4D-9B06-9A7982EF6F4A}"/>
              </a:ext>
            </a:extLst>
          </p:cNvPr>
          <p:cNvSpPr>
            <a:spLocks noGrp="1"/>
          </p:cNvSpPr>
          <p:nvPr>
            <p:ph type="sldNum" sz="quarter" idx="12"/>
          </p:nvPr>
        </p:nvSpPr>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1745408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eft Bracket 3">
            <a:extLst>
              <a:ext uri="{FF2B5EF4-FFF2-40B4-BE49-F238E27FC236}">
                <a16:creationId xmlns:a16="http://schemas.microsoft.com/office/drawing/2014/main" id="{E8DB2396-71DC-4746-A8C6-777CA84EF60B}"/>
              </a:ext>
            </a:extLst>
          </p:cNvPr>
          <p:cNvSpPr/>
          <p:nvPr/>
        </p:nvSpPr>
        <p:spPr>
          <a:xfrm>
            <a:off x="4033413" y="2027597"/>
            <a:ext cx="450335" cy="3760665"/>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ket 4">
            <a:extLst>
              <a:ext uri="{FF2B5EF4-FFF2-40B4-BE49-F238E27FC236}">
                <a16:creationId xmlns:a16="http://schemas.microsoft.com/office/drawing/2014/main" id="{70FB45DF-C726-AD43-8C41-CD8FEB270C46}"/>
              </a:ext>
            </a:extLst>
          </p:cNvPr>
          <p:cNvSpPr/>
          <p:nvPr/>
        </p:nvSpPr>
        <p:spPr>
          <a:xfrm rot="10800000">
            <a:off x="7714314" y="2027597"/>
            <a:ext cx="450335" cy="3760665"/>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32FF7CBB-66FF-1541-A586-D91B177F46D0}"/>
              </a:ext>
            </a:extLst>
          </p:cNvPr>
          <p:cNvSpPr txBox="1"/>
          <p:nvPr/>
        </p:nvSpPr>
        <p:spPr>
          <a:xfrm>
            <a:off x="4145098" y="2138212"/>
            <a:ext cx="3961084" cy="1569660"/>
          </a:xfrm>
          <a:prstGeom prst="rect">
            <a:avLst/>
          </a:prstGeom>
          <a:noFill/>
        </p:spPr>
        <p:txBody>
          <a:bodyPr wrap="none" rtlCol="0">
            <a:spAutoFit/>
          </a:bodyPr>
          <a:lstStyle/>
          <a:p>
            <a:r>
              <a:rPr lang="en-US" sz="3200" dirty="0"/>
              <a:t>C</a:t>
            </a:r>
            <a:r>
              <a:rPr lang="en-US" sz="3200" baseline="-25000" dirty="0"/>
              <a:t>11 </a:t>
            </a:r>
            <a:r>
              <a:rPr lang="en-US" sz="3200" dirty="0"/>
              <a:t>C</a:t>
            </a:r>
            <a:r>
              <a:rPr lang="en-US" sz="3200" baseline="-25000" dirty="0"/>
              <a:t>12 </a:t>
            </a:r>
            <a:r>
              <a:rPr lang="en-US" sz="3200" dirty="0"/>
              <a:t>C</a:t>
            </a:r>
            <a:r>
              <a:rPr lang="en-US" sz="3200" baseline="-25000" dirty="0"/>
              <a:t>13 </a:t>
            </a:r>
            <a:r>
              <a:rPr lang="en-US" sz="3200" dirty="0"/>
              <a:t>C</a:t>
            </a:r>
            <a:r>
              <a:rPr lang="en-US" sz="3200" baseline="-25000" dirty="0"/>
              <a:t>14</a:t>
            </a:r>
            <a:r>
              <a:rPr lang="en-US" sz="3200" dirty="0"/>
              <a:t> … C</a:t>
            </a:r>
            <a:r>
              <a:rPr lang="en-US" sz="3200" baseline="-25000" dirty="0"/>
              <a:t>1N</a:t>
            </a:r>
            <a:r>
              <a:rPr lang="en-US" sz="3200" baseline="30000" dirty="0"/>
              <a:t>2</a:t>
            </a:r>
            <a:r>
              <a:rPr lang="en-US" sz="3200" dirty="0"/>
              <a:t> </a:t>
            </a:r>
          </a:p>
          <a:p>
            <a:r>
              <a:rPr lang="en-US" sz="3200" dirty="0"/>
              <a:t>C</a:t>
            </a:r>
            <a:r>
              <a:rPr lang="en-US" sz="3200" baseline="-25000" dirty="0"/>
              <a:t>21 </a:t>
            </a:r>
            <a:r>
              <a:rPr lang="en-US" sz="3200" dirty="0"/>
              <a:t>C</a:t>
            </a:r>
            <a:r>
              <a:rPr lang="en-US" sz="3200" baseline="-25000" dirty="0"/>
              <a:t>22 </a:t>
            </a:r>
            <a:r>
              <a:rPr lang="en-US" sz="3200" dirty="0"/>
              <a:t>C</a:t>
            </a:r>
            <a:r>
              <a:rPr lang="en-US" sz="3200" baseline="-25000" dirty="0"/>
              <a:t>23 </a:t>
            </a:r>
            <a:r>
              <a:rPr lang="en-US" sz="3200" dirty="0"/>
              <a:t>C</a:t>
            </a:r>
            <a:r>
              <a:rPr lang="en-US" sz="3200" baseline="-25000" dirty="0"/>
              <a:t>24</a:t>
            </a:r>
            <a:r>
              <a:rPr lang="en-US" sz="3200" dirty="0"/>
              <a:t> … C</a:t>
            </a:r>
            <a:r>
              <a:rPr lang="en-US" sz="3200" baseline="-25000" dirty="0"/>
              <a:t>2N</a:t>
            </a:r>
            <a:r>
              <a:rPr lang="en-US" sz="3200" baseline="30000" dirty="0"/>
              <a:t>2</a:t>
            </a:r>
            <a:r>
              <a:rPr lang="en-US" sz="3200" dirty="0"/>
              <a:t> </a:t>
            </a:r>
          </a:p>
          <a:p>
            <a:r>
              <a:rPr lang="en-US" sz="3200" dirty="0"/>
              <a:t>C</a:t>
            </a:r>
            <a:r>
              <a:rPr lang="en-US" sz="3200" baseline="-25000" dirty="0"/>
              <a:t>31 </a:t>
            </a:r>
            <a:r>
              <a:rPr lang="en-US" sz="3200" dirty="0"/>
              <a:t>C</a:t>
            </a:r>
            <a:r>
              <a:rPr lang="en-US" sz="3200" baseline="-25000" dirty="0"/>
              <a:t>32 </a:t>
            </a:r>
            <a:r>
              <a:rPr lang="en-US" sz="3200" dirty="0"/>
              <a:t>C</a:t>
            </a:r>
            <a:r>
              <a:rPr lang="en-US" sz="3200" baseline="-25000" dirty="0"/>
              <a:t>33 </a:t>
            </a:r>
            <a:r>
              <a:rPr lang="en-US" sz="3200" dirty="0"/>
              <a:t>C</a:t>
            </a:r>
            <a:r>
              <a:rPr lang="en-US" sz="3200" baseline="-25000" dirty="0"/>
              <a:t>34</a:t>
            </a:r>
            <a:r>
              <a:rPr lang="en-US" sz="3200" dirty="0"/>
              <a:t> … C</a:t>
            </a:r>
            <a:r>
              <a:rPr lang="en-US" sz="3200" baseline="-25000" dirty="0"/>
              <a:t>3N</a:t>
            </a:r>
            <a:r>
              <a:rPr lang="en-US" sz="3200" baseline="30000" dirty="0"/>
              <a:t>2</a:t>
            </a:r>
            <a:r>
              <a:rPr lang="en-US" sz="3200" dirty="0"/>
              <a:t> </a:t>
            </a:r>
          </a:p>
        </p:txBody>
      </p:sp>
      <p:sp>
        <p:nvSpPr>
          <p:cNvPr id="7" name="TextBox 6">
            <a:extLst>
              <a:ext uri="{FF2B5EF4-FFF2-40B4-BE49-F238E27FC236}">
                <a16:creationId xmlns:a16="http://schemas.microsoft.com/office/drawing/2014/main" id="{B36BE89F-F74F-804D-8A32-8CA205794F1A}"/>
              </a:ext>
            </a:extLst>
          </p:cNvPr>
          <p:cNvSpPr txBox="1"/>
          <p:nvPr/>
        </p:nvSpPr>
        <p:spPr>
          <a:xfrm>
            <a:off x="4033411" y="5082157"/>
            <a:ext cx="4275851" cy="523220"/>
          </a:xfrm>
          <a:prstGeom prst="rect">
            <a:avLst/>
          </a:prstGeom>
          <a:noFill/>
        </p:spPr>
        <p:txBody>
          <a:bodyPr wrap="none" rtlCol="0">
            <a:spAutoFit/>
          </a:bodyPr>
          <a:lstStyle/>
          <a:p>
            <a:r>
              <a:rPr lang="en-US" sz="2800" dirty="0"/>
              <a:t>C</a:t>
            </a:r>
            <a:r>
              <a:rPr lang="en-US" sz="2800" baseline="-25000" dirty="0"/>
              <a:t>N</a:t>
            </a:r>
            <a:r>
              <a:rPr lang="en-US" sz="2800" baseline="30000" dirty="0"/>
              <a:t>2</a:t>
            </a:r>
            <a:r>
              <a:rPr lang="en-US" sz="2800" baseline="-25000" dirty="0"/>
              <a:t>1 </a:t>
            </a:r>
            <a:r>
              <a:rPr lang="en-US" sz="2800" dirty="0"/>
              <a:t>C</a:t>
            </a:r>
            <a:r>
              <a:rPr lang="en-US" sz="2800" baseline="-25000" dirty="0"/>
              <a:t>N</a:t>
            </a:r>
            <a:r>
              <a:rPr lang="en-US" sz="2800" baseline="30000" dirty="0"/>
              <a:t>2</a:t>
            </a:r>
            <a:r>
              <a:rPr lang="en-US" sz="2800" baseline="-25000" dirty="0"/>
              <a:t>2 </a:t>
            </a:r>
            <a:r>
              <a:rPr lang="en-US" sz="2800" dirty="0"/>
              <a:t>C</a:t>
            </a:r>
            <a:r>
              <a:rPr lang="en-US" sz="2800" baseline="-25000" dirty="0"/>
              <a:t>N</a:t>
            </a:r>
            <a:r>
              <a:rPr lang="en-US" sz="2800" baseline="30000" dirty="0"/>
              <a:t>2</a:t>
            </a:r>
            <a:r>
              <a:rPr lang="en-US" sz="2800" baseline="-25000" dirty="0"/>
              <a:t>3 </a:t>
            </a:r>
            <a:r>
              <a:rPr lang="en-US" sz="2800" dirty="0"/>
              <a:t>C</a:t>
            </a:r>
            <a:r>
              <a:rPr lang="en-US" sz="2800" baseline="-25000" dirty="0"/>
              <a:t>N</a:t>
            </a:r>
            <a:r>
              <a:rPr lang="en-US" sz="2800" baseline="30000" dirty="0"/>
              <a:t>2</a:t>
            </a:r>
            <a:r>
              <a:rPr lang="en-US" sz="2800" baseline="-25000" dirty="0"/>
              <a:t>4</a:t>
            </a:r>
            <a:r>
              <a:rPr lang="en-US" sz="2800" dirty="0"/>
              <a:t> … C</a:t>
            </a:r>
            <a:r>
              <a:rPr lang="en-US" sz="2800" baseline="-25000" dirty="0"/>
              <a:t>N</a:t>
            </a:r>
            <a:r>
              <a:rPr lang="en-US" sz="2800" baseline="30000" dirty="0"/>
              <a:t>2</a:t>
            </a:r>
            <a:r>
              <a:rPr lang="en-US" sz="2800" baseline="-25000" dirty="0"/>
              <a:t>N</a:t>
            </a:r>
            <a:r>
              <a:rPr lang="en-US" sz="2800" baseline="30000" dirty="0"/>
              <a:t>2</a:t>
            </a:r>
            <a:r>
              <a:rPr lang="en-US" sz="2800" dirty="0"/>
              <a:t> </a:t>
            </a:r>
          </a:p>
        </p:txBody>
      </p:sp>
      <p:sp>
        <p:nvSpPr>
          <p:cNvPr id="8" name="TextBox 7">
            <a:extLst>
              <a:ext uri="{FF2B5EF4-FFF2-40B4-BE49-F238E27FC236}">
                <a16:creationId xmlns:a16="http://schemas.microsoft.com/office/drawing/2014/main" id="{0CB487B2-52FD-BC4A-BF2F-8B2F6C2744E0}"/>
              </a:ext>
            </a:extLst>
          </p:cNvPr>
          <p:cNvSpPr txBox="1"/>
          <p:nvPr/>
        </p:nvSpPr>
        <p:spPr>
          <a:xfrm>
            <a:off x="2723015" y="3553984"/>
            <a:ext cx="910827" cy="707886"/>
          </a:xfrm>
          <a:prstGeom prst="rect">
            <a:avLst/>
          </a:prstGeom>
          <a:noFill/>
        </p:spPr>
        <p:txBody>
          <a:bodyPr wrap="none" rtlCol="0">
            <a:spAutoFit/>
          </a:bodyPr>
          <a:lstStyle/>
          <a:p>
            <a:r>
              <a:rPr lang="en-US" sz="4000" dirty="0"/>
              <a:t>C =</a:t>
            </a:r>
          </a:p>
        </p:txBody>
      </p:sp>
      <p:sp>
        <p:nvSpPr>
          <p:cNvPr id="10" name="TextBox 9">
            <a:extLst>
              <a:ext uri="{FF2B5EF4-FFF2-40B4-BE49-F238E27FC236}">
                <a16:creationId xmlns:a16="http://schemas.microsoft.com/office/drawing/2014/main" id="{E1CF434C-E2D2-AA44-8B2C-1F8D0DCFC856}"/>
              </a:ext>
            </a:extLst>
          </p:cNvPr>
          <p:cNvSpPr txBox="1"/>
          <p:nvPr/>
        </p:nvSpPr>
        <p:spPr>
          <a:xfrm>
            <a:off x="8309263" y="5572281"/>
            <a:ext cx="904415" cy="369332"/>
          </a:xfrm>
          <a:prstGeom prst="rect">
            <a:avLst/>
          </a:prstGeom>
          <a:noFill/>
        </p:spPr>
        <p:txBody>
          <a:bodyPr wrap="none" rtlCol="0">
            <a:spAutoFit/>
          </a:bodyPr>
          <a:lstStyle/>
          <a:p>
            <a:r>
              <a:rPr lang="en-US" dirty="0"/>
              <a:t>N</a:t>
            </a:r>
            <a:r>
              <a:rPr lang="en-US" baseline="30000" dirty="0"/>
              <a:t>2</a:t>
            </a:r>
            <a:r>
              <a:rPr lang="en-US" dirty="0"/>
              <a:t> X N</a:t>
            </a:r>
            <a:r>
              <a:rPr lang="en-US" baseline="30000" dirty="0"/>
              <a:t>2</a:t>
            </a:r>
            <a:endParaRPr lang="en-US" dirty="0"/>
          </a:p>
        </p:txBody>
      </p:sp>
      <p:sp>
        <p:nvSpPr>
          <p:cNvPr id="2" name="TextBox 1">
            <a:extLst>
              <a:ext uri="{FF2B5EF4-FFF2-40B4-BE49-F238E27FC236}">
                <a16:creationId xmlns:a16="http://schemas.microsoft.com/office/drawing/2014/main" id="{B4E26C6E-97F2-C744-9B67-FD2B900FD4CC}"/>
              </a:ext>
            </a:extLst>
          </p:cNvPr>
          <p:cNvSpPr txBox="1"/>
          <p:nvPr/>
        </p:nvSpPr>
        <p:spPr>
          <a:xfrm>
            <a:off x="2497773" y="960237"/>
            <a:ext cx="7196457" cy="584775"/>
          </a:xfrm>
          <a:prstGeom prst="rect">
            <a:avLst/>
          </a:prstGeom>
          <a:noFill/>
        </p:spPr>
        <p:txBody>
          <a:bodyPr wrap="none" rtlCol="0">
            <a:spAutoFit/>
          </a:bodyPr>
          <a:lstStyle/>
          <a:p>
            <a:r>
              <a:rPr lang="en-US" sz="3200" dirty="0"/>
              <a:t>We now define the Covariance matrix as </a:t>
            </a:r>
          </a:p>
        </p:txBody>
      </p:sp>
      <p:sp>
        <p:nvSpPr>
          <p:cNvPr id="9" name="Date Placeholder 8">
            <a:extLst>
              <a:ext uri="{FF2B5EF4-FFF2-40B4-BE49-F238E27FC236}">
                <a16:creationId xmlns:a16="http://schemas.microsoft.com/office/drawing/2014/main" id="{27F3DFF6-3D2A-2547-A639-775B518242E2}"/>
              </a:ext>
            </a:extLst>
          </p:cNvPr>
          <p:cNvSpPr>
            <a:spLocks noGrp="1"/>
          </p:cNvSpPr>
          <p:nvPr>
            <p:ph type="dt" sz="half" idx="10"/>
          </p:nvPr>
        </p:nvSpPr>
        <p:spPr/>
        <p:txBody>
          <a:bodyPr/>
          <a:lstStyle/>
          <a:p>
            <a:r>
              <a:rPr lang="en-IN"/>
              <a:t>18/01/21</a:t>
            </a:r>
            <a:endParaRPr lang="en-US" dirty="0"/>
          </a:p>
        </p:txBody>
      </p:sp>
      <p:sp>
        <p:nvSpPr>
          <p:cNvPr id="11" name="Footer Placeholder 10">
            <a:extLst>
              <a:ext uri="{FF2B5EF4-FFF2-40B4-BE49-F238E27FC236}">
                <a16:creationId xmlns:a16="http://schemas.microsoft.com/office/drawing/2014/main" id="{745C137F-FD31-EF4A-A05A-946E86C418BB}"/>
              </a:ext>
            </a:extLst>
          </p:cNvPr>
          <p:cNvSpPr>
            <a:spLocks noGrp="1"/>
          </p:cNvSpPr>
          <p:nvPr>
            <p:ph type="ftr" sz="quarter" idx="11"/>
          </p:nvPr>
        </p:nvSpPr>
        <p:spPr/>
        <p:txBody>
          <a:bodyPr/>
          <a:lstStyle/>
          <a:p>
            <a:r>
              <a:rPr lang="en-US"/>
              <a:t>Presented by Abhiishek S Chugh. Regd.no. 20001</a:t>
            </a:r>
            <a:endParaRPr lang="en-US" dirty="0"/>
          </a:p>
        </p:txBody>
      </p:sp>
      <p:sp>
        <p:nvSpPr>
          <p:cNvPr id="12" name="Slide Number Placeholder 11">
            <a:extLst>
              <a:ext uri="{FF2B5EF4-FFF2-40B4-BE49-F238E27FC236}">
                <a16:creationId xmlns:a16="http://schemas.microsoft.com/office/drawing/2014/main" id="{DACDDF35-8140-9747-B4F9-1A40ECEEB642}"/>
              </a:ext>
            </a:extLst>
          </p:cNvPr>
          <p:cNvSpPr>
            <a:spLocks noGrp="1"/>
          </p:cNvSpPr>
          <p:nvPr>
            <p:ph type="sldNum" sz="quarter" idx="12"/>
          </p:nvPr>
        </p:nvSpPr>
        <p:spPr/>
        <p:txBody>
          <a:bodyPr/>
          <a:lstStyle/>
          <a:p>
            <a:fld id="{69E57DC2-970A-4B3E-BB1C-7A09969E49DF}" type="slidenum">
              <a:rPr lang="en-US" smtClean="0"/>
              <a:t>16</a:t>
            </a:fld>
            <a:endParaRPr lang="en-US" dirty="0"/>
          </a:p>
        </p:txBody>
      </p:sp>
    </p:spTree>
    <p:extLst>
      <p:ext uri="{BB962C8B-B14F-4D97-AF65-F5344CB8AC3E}">
        <p14:creationId xmlns:p14="http://schemas.microsoft.com/office/powerpoint/2010/main" val="3058964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9C387-22AB-154E-A052-25DB77D187A5}"/>
              </a:ext>
            </a:extLst>
          </p:cNvPr>
          <p:cNvSpPr>
            <a:spLocks noGrp="1"/>
          </p:cNvSpPr>
          <p:nvPr>
            <p:ph type="title"/>
          </p:nvPr>
        </p:nvSpPr>
        <p:spPr/>
        <p:txBody>
          <a:bodyPr/>
          <a:lstStyle/>
          <a:p>
            <a:r>
              <a:rPr lang="en-US" dirty="0"/>
              <a:t>Covariance calculations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D4CC85-FCDA-E344-B78B-24BD8DEFA778}"/>
                  </a:ext>
                </a:extLst>
              </p:cNvPr>
              <p:cNvSpPr txBox="1"/>
              <p:nvPr/>
            </p:nvSpPr>
            <p:spPr>
              <a:xfrm>
                <a:off x="1042219" y="2171701"/>
                <a:ext cx="8150943" cy="4037452"/>
              </a:xfrm>
              <a:prstGeom prst="rect">
                <a:avLst/>
              </a:prstGeom>
              <a:noFill/>
            </p:spPr>
            <p:txBody>
              <a:bodyPr wrap="square" rtlCol="0">
                <a:spAutoFit/>
              </a:bodyPr>
              <a:lstStyle/>
              <a:p>
                <a:r>
                  <a:rPr lang="en-US" sz="3600" dirty="0"/>
                  <a:t>For diagonal Entries:-</a:t>
                </a:r>
              </a:p>
              <a:p>
                <a:r>
                  <a:rPr lang="en-US" sz="3600" dirty="0"/>
                  <a: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𝐶</m:t>
                        </m:r>
                      </m:e>
                      <m:sub>
                        <m:r>
                          <a:rPr lang="en-US" sz="3600" i="1">
                            <a:latin typeface="Cambria Math" panose="02040503050406030204" pitchFamily="18" charset="0"/>
                          </a:rPr>
                          <m:t>𝑖𝑖</m:t>
                        </m:r>
                      </m:sub>
                    </m:sSub>
                    <m:r>
                      <a:rPr lang="en-US" sz="3600" i="1">
                        <a:latin typeface="Cambria Math" panose="02040503050406030204" pitchFamily="18" charset="0"/>
                      </a:rPr>
                      <m:t>=</m:t>
                    </m:r>
                    <m:r>
                      <a:rPr lang="en-US" sz="3600" i="1">
                        <a:latin typeface="Cambria Math" panose="02040503050406030204" pitchFamily="18" charset="0"/>
                      </a:rPr>
                      <m:t>𝑥</m:t>
                    </m:r>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1</m:t>
                        </m:r>
                      </m:num>
                      <m:den>
                        <m:r>
                          <a:rPr lang="en-US" sz="3600" i="1">
                            <a:latin typeface="Cambria Math" panose="02040503050406030204" pitchFamily="18" charset="0"/>
                          </a:rPr>
                          <m:t>𝑇</m:t>
                        </m:r>
                      </m:den>
                    </m:f>
                    <m:nary>
                      <m:naryPr>
                        <m:chr m:val="∑"/>
                        <m:limLoc m:val="subSup"/>
                        <m:ctrlPr>
                          <a:rPr lang="en-US" sz="3600" i="1">
                            <a:latin typeface="Cambria Math" panose="02040503050406030204" pitchFamily="18" charset="0"/>
                          </a:rPr>
                        </m:ctrlPr>
                      </m:naryPr>
                      <m:sub>
                        <m:r>
                          <m:rPr>
                            <m:brk m:alnAt="25"/>
                          </m:rPr>
                          <a:rPr lang="en-US" sz="3600" i="1">
                            <a:latin typeface="Cambria Math" panose="02040503050406030204" pitchFamily="18" charset="0"/>
                          </a:rPr>
                          <m:t>𝑘</m:t>
                        </m:r>
                        <m:r>
                          <a:rPr lang="en-US" sz="3600" i="1">
                            <a:latin typeface="Cambria Math" panose="02040503050406030204" pitchFamily="18" charset="0"/>
                          </a:rPr>
                          <m:t>=0</m:t>
                        </m:r>
                      </m:sub>
                      <m:sup>
                        <m:r>
                          <a:rPr lang="en-US" sz="3600" i="1">
                            <a:latin typeface="Cambria Math" panose="02040503050406030204" pitchFamily="18" charset="0"/>
                          </a:rPr>
                          <m:t>𝑇</m:t>
                        </m:r>
                      </m:sup>
                      <m:e>
                        <m:sSup>
                          <m:sSupPr>
                            <m:ctrlPr>
                              <a:rPr lang="en-US" sz="3600" i="1">
                                <a:latin typeface="Cambria Math" panose="02040503050406030204" pitchFamily="18" charset="0"/>
                              </a:rPr>
                            </m:ctrlPr>
                          </m:sSupPr>
                          <m:e>
                            <m:d>
                              <m:dPr>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𝐴</m:t>
                                    </m:r>
                                  </m:e>
                                  <m:sub>
                                    <m:r>
                                      <a:rPr lang="en-US" sz="3600" i="1">
                                        <a:latin typeface="Cambria Math" panose="02040503050406030204" pitchFamily="18" charset="0"/>
                                      </a:rPr>
                                      <m:t>𝑖𝑘</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𝜇</m:t>
                                    </m:r>
                                  </m:e>
                                  <m:sub>
                                    <m:r>
                                      <a:rPr lang="en-US" sz="3600" i="1">
                                        <a:latin typeface="Cambria Math" panose="02040503050406030204" pitchFamily="18" charset="0"/>
                                      </a:rPr>
                                      <m:t>𝑖</m:t>
                                    </m:r>
                                  </m:sub>
                                </m:sSub>
                              </m:e>
                            </m:d>
                          </m:e>
                          <m:sup>
                            <m:r>
                              <a:rPr lang="en-US" sz="3600" i="1">
                                <a:latin typeface="Cambria Math" panose="02040503050406030204" pitchFamily="18" charset="0"/>
                              </a:rPr>
                              <m:t>2</m:t>
                            </m:r>
                          </m:sup>
                        </m:sSup>
                      </m:e>
                    </m:nary>
                  </m:oMath>
                </a14:m>
                <a:endParaRPr lang="en-US" sz="3600" baseline="-25000" dirty="0"/>
              </a:p>
              <a:p>
                <a:r>
                  <a:rPr lang="en-US" sz="4800" baseline="-25000" dirty="0"/>
                  <a:t>For Non- Diagonal Entries:-</a:t>
                </a:r>
              </a:p>
              <a:p>
                <a:endParaRPr lang="en-US" sz="3600" baseline="-25000" dirty="0"/>
              </a:p>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𝐶</m:t>
                          </m:r>
                        </m:e>
                        <m:sub>
                          <m:r>
                            <a:rPr lang="en-US" sz="3200" i="1">
                              <a:latin typeface="Cambria Math" panose="02040503050406030204" pitchFamily="18" charset="0"/>
                            </a:rPr>
                            <m:t>𝑖𝑗</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𝐶</m:t>
                          </m:r>
                        </m:e>
                        <m:sub>
                          <m:r>
                            <a:rPr lang="en-US" sz="3200" i="1">
                              <a:latin typeface="Cambria Math" panose="02040503050406030204" pitchFamily="18" charset="0"/>
                            </a:rPr>
                            <m:t>𝑗𝑖</m:t>
                          </m:r>
                        </m:sub>
                      </m:sSub>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𝑇</m:t>
                          </m:r>
                        </m:den>
                      </m:f>
                      <m:nary>
                        <m:naryPr>
                          <m:chr m:val="∑"/>
                          <m:limLoc m:val="subSup"/>
                          <m:ctrlPr>
                            <a:rPr lang="en-US" sz="3200" i="1">
                              <a:latin typeface="Cambria Math" panose="02040503050406030204" pitchFamily="18" charset="0"/>
                            </a:rPr>
                          </m:ctrlPr>
                        </m:naryPr>
                        <m:sub>
                          <m:r>
                            <m:rPr>
                              <m:brk m:alnAt="25"/>
                            </m:rPr>
                            <a:rPr lang="en-US" sz="3200" i="1">
                              <a:latin typeface="Cambria Math" panose="02040503050406030204" pitchFamily="18" charset="0"/>
                            </a:rPr>
                            <m:t>𝑘</m:t>
                          </m:r>
                          <m:r>
                            <a:rPr lang="en-US" sz="3200" i="1">
                              <a:latin typeface="Cambria Math" panose="02040503050406030204" pitchFamily="18" charset="0"/>
                            </a:rPr>
                            <m:t>=0</m:t>
                          </m:r>
                        </m:sub>
                        <m:sup>
                          <m:r>
                            <a:rPr lang="en-US" sz="3200" i="1">
                              <a:latin typeface="Cambria Math" panose="02040503050406030204" pitchFamily="18" charset="0"/>
                            </a:rPr>
                            <m:t>𝑇</m:t>
                          </m:r>
                        </m:sup>
                        <m:e>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𝐴</m:t>
                                  </m:r>
                                </m:e>
                                <m:sub>
                                  <m:r>
                                    <a:rPr lang="en-US" sz="3200" i="1">
                                      <a:latin typeface="Cambria Math" panose="02040503050406030204" pitchFamily="18" charset="0"/>
                                    </a:rPr>
                                    <m:t>𝑖𝑘</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𝜇</m:t>
                                  </m:r>
                                </m:e>
                                <m:sub>
                                  <m:r>
                                    <a:rPr lang="en-US" sz="3200" i="1">
                                      <a:latin typeface="Cambria Math" panose="02040503050406030204" pitchFamily="18" charset="0"/>
                                    </a:rPr>
                                    <m:t>𝑖</m:t>
                                  </m:r>
                                </m:sub>
                              </m:sSub>
                            </m:e>
                          </m:d>
                        </m:e>
                      </m:nary>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𝐴</m:t>
                              </m:r>
                            </m:e>
                            <m:sub>
                              <m:r>
                                <a:rPr lang="en-US" sz="3200" i="1">
                                  <a:latin typeface="Cambria Math" panose="02040503050406030204" pitchFamily="18" charset="0"/>
                                </a:rPr>
                                <m:t>𝑗𝑘</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𝜇</m:t>
                              </m:r>
                            </m:e>
                            <m:sub>
                              <m:r>
                                <a:rPr lang="en-US" sz="3200" i="1">
                                  <a:latin typeface="Cambria Math" panose="02040503050406030204" pitchFamily="18" charset="0"/>
                                </a:rPr>
                                <m:t>𝑗</m:t>
                              </m:r>
                            </m:sub>
                          </m:sSub>
                        </m:e>
                      </m:d>
                    </m:oMath>
                  </m:oMathPara>
                </a14:m>
                <a:endParaRPr lang="en-US" sz="2800" dirty="0"/>
              </a:p>
              <a:p>
                <a:endParaRPr lang="en-US" sz="3600" baseline="-25000" dirty="0"/>
              </a:p>
              <a:p>
                <a:endParaRPr lang="en-US" sz="3600" baseline="-25000" dirty="0"/>
              </a:p>
            </p:txBody>
          </p:sp>
        </mc:Choice>
        <mc:Fallback xmlns="">
          <p:sp>
            <p:nvSpPr>
              <p:cNvPr id="4" name="TextBox 3">
                <a:extLst>
                  <a:ext uri="{FF2B5EF4-FFF2-40B4-BE49-F238E27FC236}">
                    <a16:creationId xmlns:a16="http://schemas.microsoft.com/office/drawing/2014/main" id="{84D4CC85-FCDA-E344-B78B-24BD8DEFA778}"/>
                  </a:ext>
                </a:extLst>
              </p:cNvPr>
              <p:cNvSpPr txBox="1">
                <a:spLocks noRot="1" noChangeAspect="1" noMove="1" noResize="1" noEditPoints="1" noAdjustHandles="1" noChangeArrowheads="1" noChangeShapeType="1" noTextEdit="1"/>
              </p:cNvSpPr>
              <p:nvPr/>
            </p:nvSpPr>
            <p:spPr>
              <a:xfrm>
                <a:off x="1042219" y="2171701"/>
                <a:ext cx="8150943" cy="4037452"/>
              </a:xfrm>
              <a:prstGeom prst="rect">
                <a:avLst/>
              </a:prstGeom>
              <a:blipFill>
                <a:blip r:embed="rId2"/>
                <a:stretch>
                  <a:fillRect l="-2336" t="-5938" b="-44688"/>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E1854EBE-7417-5548-BCA4-98C1FD94559C}"/>
              </a:ext>
            </a:extLst>
          </p:cNvPr>
          <p:cNvSpPr>
            <a:spLocks noGrp="1"/>
          </p:cNvSpPr>
          <p:nvPr>
            <p:ph type="dt" sz="half" idx="10"/>
          </p:nvPr>
        </p:nvSpPr>
        <p:spPr/>
        <p:txBody>
          <a:bodyPr/>
          <a:lstStyle/>
          <a:p>
            <a:r>
              <a:rPr lang="en-IN"/>
              <a:t>18/01/21</a:t>
            </a:r>
            <a:endParaRPr lang="en-US" dirty="0"/>
          </a:p>
        </p:txBody>
      </p:sp>
      <p:sp>
        <p:nvSpPr>
          <p:cNvPr id="6" name="Footer Placeholder 5">
            <a:extLst>
              <a:ext uri="{FF2B5EF4-FFF2-40B4-BE49-F238E27FC236}">
                <a16:creationId xmlns:a16="http://schemas.microsoft.com/office/drawing/2014/main" id="{480BC54A-DC51-9841-B0A0-78A786BB8A03}"/>
              </a:ext>
            </a:extLst>
          </p:cNvPr>
          <p:cNvSpPr>
            <a:spLocks noGrp="1"/>
          </p:cNvSpPr>
          <p:nvPr>
            <p:ph type="ftr" sz="quarter" idx="11"/>
          </p:nvPr>
        </p:nvSpPr>
        <p:spPr/>
        <p:txBody>
          <a:bodyPr/>
          <a:lstStyle/>
          <a:p>
            <a:r>
              <a:rPr lang="en-US"/>
              <a:t>Presented by Abhiishek S Chugh. Regd.no. 20001</a:t>
            </a:r>
            <a:endParaRPr lang="en-US" dirty="0"/>
          </a:p>
        </p:txBody>
      </p:sp>
      <p:sp>
        <p:nvSpPr>
          <p:cNvPr id="7" name="Slide Number Placeholder 6">
            <a:extLst>
              <a:ext uri="{FF2B5EF4-FFF2-40B4-BE49-F238E27FC236}">
                <a16:creationId xmlns:a16="http://schemas.microsoft.com/office/drawing/2014/main" id="{B946B7CE-FC7D-0C4E-B9B9-3267DFF1A52B}"/>
              </a:ext>
            </a:extLst>
          </p:cNvPr>
          <p:cNvSpPr>
            <a:spLocks noGrp="1"/>
          </p:cNvSpPr>
          <p:nvPr>
            <p:ph type="sldNum" sz="quarter" idx="12"/>
          </p:nvPr>
        </p:nvSpPr>
        <p:spPr/>
        <p:txBody>
          <a:bodyPr/>
          <a:lstStyle/>
          <a:p>
            <a:fld id="{69E57DC2-970A-4B3E-BB1C-7A09969E49DF}" type="slidenum">
              <a:rPr lang="en-US" smtClean="0"/>
              <a:t>17</a:t>
            </a:fld>
            <a:endParaRPr lang="en-US" dirty="0"/>
          </a:p>
        </p:txBody>
      </p:sp>
    </p:spTree>
    <p:extLst>
      <p:ext uri="{BB962C8B-B14F-4D97-AF65-F5344CB8AC3E}">
        <p14:creationId xmlns:p14="http://schemas.microsoft.com/office/powerpoint/2010/main" val="1621594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9C387-22AB-154E-A052-25DB77D187A5}"/>
              </a:ext>
            </a:extLst>
          </p:cNvPr>
          <p:cNvSpPr>
            <a:spLocks noGrp="1"/>
          </p:cNvSpPr>
          <p:nvPr>
            <p:ph type="title"/>
          </p:nvPr>
        </p:nvSpPr>
        <p:spPr/>
        <p:txBody>
          <a:bodyPr/>
          <a:lstStyle/>
          <a:p>
            <a:r>
              <a:rPr lang="en-US" dirty="0"/>
              <a:t>Covariance calculations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D4CC85-FCDA-E344-B78B-24BD8DEFA778}"/>
                  </a:ext>
                </a:extLst>
              </p:cNvPr>
              <p:cNvSpPr txBox="1"/>
              <p:nvPr/>
            </p:nvSpPr>
            <p:spPr>
              <a:xfrm>
                <a:off x="1042219" y="2171700"/>
                <a:ext cx="8150943" cy="4037452"/>
              </a:xfrm>
              <a:prstGeom prst="rect">
                <a:avLst/>
              </a:prstGeom>
              <a:noFill/>
            </p:spPr>
            <p:txBody>
              <a:bodyPr wrap="square" rtlCol="0">
                <a:spAutoFit/>
              </a:bodyPr>
              <a:lstStyle/>
              <a:p>
                <a:r>
                  <a:rPr lang="en-US" sz="3600" dirty="0"/>
                  <a:t>For diagonal Entries:-</a:t>
                </a:r>
              </a:p>
              <a:p>
                <a:r>
                  <a:rPr lang="en-US" sz="3600" dirty="0"/>
                  <a: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𝐶</m:t>
                        </m:r>
                      </m:e>
                      <m:sub>
                        <m:r>
                          <a:rPr lang="en-US" sz="3600" i="1">
                            <a:latin typeface="Cambria Math" panose="02040503050406030204" pitchFamily="18" charset="0"/>
                          </a:rPr>
                          <m:t>𝑖𝑖</m:t>
                        </m:r>
                      </m:sub>
                    </m:sSub>
                    <m:r>
                      <a:rPr lang="en-US" sz="3600" i="1">
                        <a:latin typeface="Cambria Math" panose="02040503050406030204" pitchFamily="18" charset="0"/>
                      </a:rPr>
                      <m:t>=</m:t>
                    </m:r>
                    <m:r>
                      <a:rPr lang="en-US" sz="3600" i="1">
                        <a:latin typeface="Cambria Math" panose="02040503050406030204" pitchFamily="18" charset="0"/>
                      </a:rPr>
                      <m:t>𝑥</m:t>
                    </m:r>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1</m:t>
                        </m:r>
                      </m:num>
                      <m:den>
                        <m:r>
                          <a:rPr lang="en-US" sz="3600" i="1">
                            <a:latin typeface="Cambria Math" panose="02040503050406030204" pitchFamily="18" charset="0"/>
                          </a:rPr>
                          <m:t>𝑇</m:t>
                        </m:r>
                      </m:den>
                    </m:f>
                    <m:nary>
                      <m:naryPr>
                        <m:chr m:val="∑"/>
                        <m:limLoc m:val="subSup"/>
                        <m:ctrlPr>
                          <a:rPr lang="en-US" sz="3600" i="1">
                            <a:latin typeface="Cambria Math" panose="02040503050406030204" pitchFamily="18" charset="0"/>
                          </a:rPr>
                        </m:ctrlPr>
                      </m:naryPr>
                      <m:sub>
                        <m:r>
                          <m:rPr>
                            <m:brk m:alnAt="25"/>
                          </m:rPr>
                          <a:rPr lang="en-US" sz="3600" i="1">
                            <a:latin typeface="Cambria Math" panose="02040503050406030204" pitchFamily="18" charset="0"/>
                          </a:rPr>
                          <m:t>𝑘</m:t>
                        </m:r>
                        <m:r>
                          <a:rPr lang="en-US" sz="3600" i="1">
                            <a:latin typeface="Cambria Math" panose="02040503050406030204" pitchFamily="18" charset="0"/>
                          </a:rPr>
                          <m:t>=0</m:t>
                        </m:r>
                      </m:sub>
                      <m:sup>
                        <m:r>
                          <a:rPr lang="en-US" sz="3600" i="1">
                            <a:latin typeface="Cambria Math" panose="02040503050406030204" pitchFamily="18" charset="0"/>
                          </a:rPr>
                          <m:t>𝑇</m:t>
                        </m:r>
                      </m:sup>
                      <m:e>
                        <m:sSup>
                          <m:sSupPr>
                            <m:ctrlPr>
                              <a:rPr lang="en-US" sz="3600" i="1">
                                <a:latin typeface="Cambria Math" panose="02040503050406030204" pitchFamily="18" charset="0"/>
                              </a:rPr>
                            </m:ctrlPr>
                          </m:sSupPr>
                          <m:e>
                            <m:d>
                              <m:dPr>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𝑀</m:t>
                                    </m:r>
                                  </m:e>
                                  <m:sub>
                                    <m:r>
                                      <a:rPr lang="en-US" sz="3600" i="1">
                                        <a:latin typeface="Cambria Math" panose="02040503050406030204" pitchFamily="18" charset="0"/>
                                      </a:rPr>
                                      <m:t>𝑖𝑘</m:t>
                                    </m:r>
                                  </m:sub>
                                </m:sSub>
                              </m:e>
                            </m:d>
                          </m:e>
                          <m:sup>
                            <m:r>
                              <a:rPr lang="en-US" sz="3600" i="1">
                                <a:latin typeface="Cambria Math" panose="02040503050406030204" pitchFamily="18" charset="0"/>
                              </a:rPr>
                              <m:t>2</m:t>
                            </m:r>
                          </m:sup>
                        </m:sSup>
                      </m:e>
                    </m:nary>
                  </m:oMath>
                </a14:m>
                <a:endParaRPr lang="en-US" sz="3600" baseline="-25000" dirty="0"/>
              </a:p>
              <a:p>
                <a:r>
                  <a:rPr lang="en-US" sz="4800" baseline="-25000" dirty="0"/>
                  <a:t>For Non- Diagonal Entries:-</a:t>
                </a:r>
              </a:p>
              <a:p>
                <a:endParaRPr lang="en-US" sz="3600" baseline="-25000" dirty="0"/>
              </a:p>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𝐶</m:t>
                          </m:r>
                        </m:e>
                        <m:sub>
                          <m:r>
                            <a:rPr lang="en-US" sz="3200" i="1">
                              <a:latin typeface="Cambria Math" panose="02040503050406030204" pitchFamily="18" charset="0"/>
                            </a:rPr>
                            <m:t>𝑖𝑗</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𝐶</m:t>
                          </m:r>
                        </m:e>
                        <m:sub>
                          <m:r>
                            <a:rPr lang="en-US" sz="3200" i="1">
                              <a:latin typeface="Cambria Math" panose="02040503050406030204" pitchFamily="18" charset="0"/>
                            </a:rPr>
                            <m:t>𝑗𝑖</m:t>
                          </m:r>
                        </m:sub>
                      </m:sSub>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𝑇</m:t>
                          </m:r>
                        </m:den>
                      </m:f>
                      <m:nary>
                        <m:naryPr>
                          <m:chr m:val="∑"/>
                          <m:limLoc m:val="subSup"/>
                          <m:ctrlPr>
                            <a:rPr lang="en-US" sz="3200" i="1">
                              <a:latin typeface="Cambria Math" panose="02040503050406030204" pitchFamily="18" charset="0"/>
                            </a:rPr>
                          </m:ctrlPr>
                        </m:naryPr>
                        <m:sub>
                          <m:r>
                            <m:rPr>
                              <m:brk m:alnAt="25"/>
                            </m:rPr>
                            <a:rPr lang="en-US" sz="3200" i="1">
                              <a:latin typeface="Cambria Math" panose="02040503050406030204" pitchFamily="18" charset="0"/>
                            </a:rPr>
                            <m:t>𝑘</m:t>
                          </m:r>
                          <m:r>
                            <a:rPr lang="en-US" sz="3200" i="1">
                              <a:latin typeface="Cambria Math" panose="02040503050406030204" pitchFamily="18" charset="0"/>
                            </a:rPr>
                            <m:t>=0</m:t>
                          </m:r>
                        </m:sub>
                        <m:sup>
                          <m:r>
                            <a:rPr lang="en-US" sz="3200" i="1">
                              <a:latin typeface="Cambria Math" panose="02040503050406030204" pitchFamily="18" charset="0"/>
                            </a:rPr>
                            <m:t>𝑇</m:t>
                          </m:r>
                        </m:sup>
                        <m:e>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𝑀</m:t>
                              </m:r>
                            </m:e>
                            <m:sub>
                              <m:r>
                                <a:rPr lang="en-US" sz="3200" i="1">
                                  <a:latin typeface="Cambria Math" panose="02040503050406030204" pitchFamily="18" charset="0"/>
                                </a:rPr>
                                <m:t>𝑖𝑘</m:t>
                              </m:r>
                            </m:sub>
                          </m:sSub>
                          <m:r>
                            <a:rPr lang="en-US" sz="3200" i="1">
                              <a:latin typeface="Cambria Math" panose="02040503050406030204" pitchFamily="18" charset="0"/>
                            </a:rPr>
                            <m:t>)</m:t>
                          </m:r>
                        </m:e>
                      </m:nary>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𝑀</m:t>
                              </m:r>
                            </m:e>
                            <m:sub>
                              <m:r>
                                <a:rPr lang="en-US" sz="3200" i="1">
                                  <a:latin typeface="Cambria Math" panose="02040503050406030204" pitchFamily="18" charset="0"/>
                                </a:rPr>
                                <m:t>𝑗𝑘</m:t>
                              </m:r>
                            </m:sub>
                          </m:sSub>
                        </m:e>
                      </m:d>
                    </m:oMath>
                  </m:oMathPara>
                </a14:m>
                <a:endParaRPr lang="en-US" sz="2800" dirty="0"/>
              </a:p>
              <a:p>
                <a:endParaRPr lang="en-US" sz="3600" baseline="-25000" dirty="0"/>
              </a:p>
              <a:p>
                <a:endParaRPr lang="en-US" sz="3600" baseline="-25000" dirty="0"/>
              </a:p>
            </p:txBody>
          </p:sp>
        </mc:Choice>
        <mc:Fallback xmlns="">
          <p:sp>
            <p:nvSpPr>
              <p:cNvPr id="4" name="TextBox 3">
                <a:extLst>
                  <a:ext uri="{FF2B5EF4-FFF2-40B4-BE49-F238E27FC236}">
                    <a16:creationId xmlns:a16="http://schemas.microsoft.com/office/drawing/2014/main" id="{84D4CC85-FCDA-E344-B78B-24BD8DEFA778}"/>
                  </a:ext>
                </a:extLst>
              </p:cNvPr>
              <p:cNvSpPr txBox="1">
                <a:spLocks noRot="1" noChangeAspect="1" noMove="1" noResize="1" noEditPoints="1" noAdjustHandles="1" noChangeArrowheads="1" noChangeShapeType="1" noTextEdit="1"/>
              </p:cNvSpPr>
              <p:nvPr/>
            </p:nvSpPr>
            <p:spPr>
              <a:xfrm>
                <a:off x="1042219" y="2171700"/>
                <a:ext cx="8150943" cy="4037452"/>
              </a:xfrm>
              <a:prstGeom prst="rect">
                <a:avLst/>
              </a:prstGeom>
              <a:blipFill>
                <a:blip r:embed="rId2"/>
                <a:stretch>
                  <a:fillRect l="-2336" t="-5938" b="-44688"/>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CE0351B8-E249-9944-B1A1-D4C08E1E0182}"/>
              </a:ext>
            </a:extLst>
          </p:cNvPr>
          <p:cNvSpPr>
            <a:spLocks noGrp="1"/>
          </p:cNvSpPr>
          <p:nvPr>
            <p:ph type="dt" sz="half" idx="10"/>
          </p:nvPr>
        </p:nvSpPr>
        <p:spPr/>
        <p:txBody>
          <a:bodyPr/>
          <a:lstStyle/>
          <a:p>
            <a:r>
              <a:rPr lang="en-IN"/>
              <a:t>18/01/21</a:t>
            </a:r>
            <a:endParaRPr lang="en-US" dirty="0"/>
          </a:p>
        </p:txBody>
      </p:sp>
      <p:sp>
        <p:nvSpPr>
          <p:cNvPr id="6" name="Footer Placeholder 5">
            <a:extLst>
              <a:ext uri="{FF2B5EF4-FFF2-40B4-BE49-F238E27FC236}">
                <a16:creationId xmlns:a16="http://schemas.microsoft.com/office/drawing/2014/main" id="{885894C9-1824-AE4E-B8F9-913A2181B70C}"/>
              </a:ext>
            </a:extLst>
          </p:cNvPr>
          <p:cNvSpPr>
            <a:spLocks noGrp="1"/>
          </p:cNvSpPr>
          <p:nvPr>
            <p:ph type="ftr" sz="quarter" idx="11"/>
          </p:nvPr>
        </p:nvSpPr>
        <p:spPr/>
        <p:txBody>
          <a:bodyPr/>
          <a:lstStyle/>
          <a:p>
            <a:r>
              <a:rPr lang="en-US"/>
              <a:t>Presented by Abhiishek S Chugh. Regd.no. 20001</a:t>
            </a:r>
            <a:endParaRPr lang="en-US" dirty="0"/>
          </a:p>
        </p:txBody>
      </p:sp>
      <p:sp>
        <p:nvSpPr>
          <p:cNvPr id="7" name="Slide Number Placeholder 6">
            <a:extLst>
              <a:ext uri="{FF2B5EF4-FFF2-40B4-BE49-F238E27FC236}">
                <a16:creationId xmlns:a16="http://schemas.microsoft.com/office/drawing/2014/main" id="{00D44DC4-7554-804D-B0C2-FD852D009D06}"/>
              </a:ext>
            </a:extLst>
          </p:cNvPr>
          <p:cNvSpPr>
            <a:spLocks noGrp="1"/>
          </p:cNvSpPr>
          <p:nvPr>
            <p:ph type="sldNum" sz="quarter" idx="12"/>
          </p:nvPr>
        </p:nvSpPr>
        <p:spPr/>
        <p:txBody>
          <a:bodyPr/>
          <a:lstStyle/>
          <a:p>
            <a:fld id="{69E57DC2-970A-4B3E-BB1C-7A09969E49DF}" type="slidenum">
              <a:rPr lang="en-US" smtClean="0"/>
              <a:t>18</a:t>
            </a:fld>
            <a:endParaRPr lang="en-US" dirty="0"/>
          </a:p>
        </p:txBody>
      </p:sp>
    </p:spTree>
    <p:extLst>
      <p:ext uri="{BB962C8B-B14F-4D97-AF65-F5344CB8AC3E}">
        <p14:creationId xmlns:p14="http://schemas.microsoft.com/office/powerpoint/2010/main" val="623858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8F4EA-DECA-2645-8821-0CC614444B51}"/>
              </a:ext>
            </a:extLst>
          </p:cNvPr>
          <p:cNvSpPr>
            <a:spLocks noGrp="1"/>
          </p:cNvSpPr>
          <p:nvPr>
            <p:ph type="title"/>
          </p:nvPr>
        </p:nvSpPr>
        <p:spPr>
          <a:xfrm>
            <a:off x="2392680" y="2486026"/>
            <a:ext cx="7406640" cy="1885951"/>
          </a:xfrm>
        </p:spPr>
        <p:txBody>
          <a:bodyPr>
            <a:noAutofit/>
          </a:bodyPr>
          <a:lstStyle/>
          <a:p>
            <a:r>
              <a:rPr lang="en-US" sz="15000" dirty="0"/>
              <a:t>C=MM</a:t>
            </a:r>
            <a:r>
              <a:rPr lang="en-US" sz="15000" baseline="30000" dirty="0"/>
              <a:t>T</a:t>
            </a:r>
            <a:endParaRPr lang="en-US" sz="150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32A4187-F9CF-D34B-B4F6-49ACA7471E92}"/>
                  </a:ext>
                </a:extLst>
              </p:cNvPr>
              <p:cNvSpPr txBox="1"/>
              <p:nvPr/>
            </p:nvSpPr>
            <p:spPr>
              <a:xfrm>
                <a:off x="8615363" y="4572002"/>
                <a:ext cx="1871663"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3600" i="1">
                              <a:latin typeface="Cambria Math" panose="02040503050406030204" pitchFamily="18" charset="0"/>
                            </a:rPr>
                          </m:ctrlPr>
                        </m:sSupPr>
                        <m:e>
                          <m:r>
                            <a:rPr lang="en-US" sz="3600" i="1">
                              <a:latin typeface="Cambria Math" panose="02040503050406030204" pitchFamily="18" charset="0"/>
                            </a:rPr>
                            <m:t>𝑁</m:t>
                          </m:r>
                        </m:e>
                        <m:sup>
                          <m:r>
                            <a:rPr lang="en-US" sz="3600" i="1">
                              <a:latin typeface="Cambria Math" panose="02040503050406030204" pitchFamily="18" charset="0"/>
                            </a:rPr>
                            <m:t>2</m:t>
                          </m:r>
                        </m:sup>
                      </m:sSup>
                      <m:r>
                        <a:rPr lang="en-US" sz="3600" i="1">
                          <a:latin typeface="Cambria Math" panose="02040503050406030204" pitchFamily="18" charset="0"/>
                        </a:rPr>
                        <m:t>𝑋</m:t>
                      </m:r>
                      <m:sSup>
                        <m:sSupPr>
                          <m:ctrlPr>
                            <a:rPr lang="en-US" sz="3600" i="1">
                              <a:latin typeface="Cambria Math" panose="02040503050406030204" pitchFamily="18" charset="0"/>
                            </a:rPr>
                          </m:ctrlPr>
                        </m:sSupPr>
                        <m:e>
                          <m:r>
                            <a:rPr lang="en-US" sz="3600" i="1">
                              <a:latin typeface="Cambria Math" panose="02040503050406030204" pitchFamily="18" charset="0"/>
                            </a:rPr>
                            <m:t>𝑁</m:t>
                          </m:r>
                        </m:e>
                        <m:sup>
                          <m:r>
                            <a:rPr lang="en-US" sz="3600" i="1">
                              <a:latin typeface="Cambria Math" panose="02040503050406030204" pitchFamily="18" charset="0"/>
                            </a:rPr>
                            <m:t>2</m:t>
                          </m:r>
                        </m:sup>
                      </m:sSup>
                    </m:oMath>
                  </m:oMathPara>
                </a14:m>
                <a:endParaRPr lang="en-US" sz="3600" dirty="0"/>
              </a:p>
            </p:txBody>
          </p:sp>
        </mc:Choice>
        <mc:Fallback xmlns="">
          <p:sp>
            <p:nvSpPr>
              <p:cNvPr id="3" name="TextBox 2">
                <a:extLst>
                  <a:ext uri="{FF2B5EF4-FFF2-40B4-BE49-F238E27FC236}">
                    <a16:creationId xmlns:a16="http://schemas.microsoft.com/office/drawing/2014/main" id="{032A4187-F9CF-D34B-B4F6-49ACA7471E92}"/>
                  </a:ext>
                </a:extLst>
              </p:cNvPr>
              <p:cNvSpPr txBox="1">
                <a:spLocks noRot="1" noChangeAspect="1" noMove="1" noResize="1" noEditPoints="1" noAdjustHandles="1" noChangeArrowheads="1" noChangeShapeType="1" noTextEdit="1"/>
              </p:cNvSpPr>
              <p:nvPr/>
            </p:nvSpPr>
            <p:spPr>
              <a:xfrm>
                <a:off x="8615363" y="4572002"/>
                <a:ext cx="1871663" cy="646331"/>
              </a:xfrm>
              <a:prstGeom prst="rect">
                <a:avLst/>
              </a:prstGeom>
              <a:blipFill>
                <a:blip r:embed="rId2"/>
                <a:stretch>
                  <a:fillRect/>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E18716BC-775B-A940-A26E-2DC75E6FFCC7}"/>
              </a:ext>
            </a:extLst>
          </p:cNvPr>
          <p:cNvSpPr>
            <a:spLocks noGrp="1"/>
          </p:cNvSpPr>
          <p:nvPr>
            <p:ph type="dt" sz="half" idx="10"/>
          </p:nvPr>
        </p:nvSpPr>
        <p:spPr/>
        <p:txBody>
          <a:bodyPr/>
          <a:lstStyle/>
          <a:p>
            <a:r>
              <a:rPr lang="en-IN"/>
              <a:t>18/01/21</a:t>
            </a:r>
            <a:endParaRPr lang="en-US" dirty="0"/>
          </a:p>
        </p:txBody>
      </p:sp>
      <p:sp>
        <p:nvSpPr>
          <p:cNvPr id="6" name="Footer Placeholder 5">
            <a:extLst>
              <a:ext uri="{FF2B5EF4-FFF2-40B4-BE49-F238E27FC236}">
                <a16:creationId xmlns:a16="http://schemas.microsoft.com/office/drawing/2014/main" id="{C81E5731-037F-BC4D-8574-A28BC388A07E}"/>
              </a:ext>
            </a:extLst>
          </p:cNvPr>
          <p:cNvSpPr>
            <a:spLocks noGrp="1"/>
          </p:cNvSpPr>
          <p:nvPr>
            <p:ph type="ftr" sz="quarter" idx="11"/>
          </p:nvPr>
        </p:nvSpPr>
        <p:spPr/>
        <p:txBody>
          <a:bodyPr/>
          <a:lstStyle/>
          <a:p>
            <a:r>
              <a:rPr lang="en-US"/>
              <a:t>Presented by Abhiishek S Chugh. Regd.no. 20001</a:t>
            </a:r>
            <a:endParaRPr lang="en-US" dirty="0"/>
          </a:p>
        </p:txBody>
      </p:sp>
      <p:sp>
        <p:nvSpPr>
          <p:cNvPr id="7" name="Slide Number Placeholder 6">
            <a:extLst>
              <a:ext uri="{FF2B5EF4-FFF2-40B4-BE49-F238E27FC236}">
                <a16:creationId xmlns:a16="http://schemas.microsoft.com/office/drawing/2014/main" id="{43A66B6D-A4A3-E944-B4C9-03A5E297F7DE}"/>
              </a:ext>
            </a:extLst>
          </p:cNvPr>
          <p:cNvSpPr>
            <a:spLocks noGrp="1"/>
          </p:cNvSpPr>
          <p:nvPr>
            <p:ph type="sldNum" sz="quarter" idx="12"/>
          </p:nvPr>
        </p:nvSpPr>
        <p:spPr/>
        <p:txBody>
          <a:bodyPr/>
          <a:lstStyle/>
          <a:p>
            <a:fld id="{69E57DC2-970A-4B3E-BB1C-7A09969E49DF}" type="slidenum">
              <a:rPr lang="en-US" smtClean="0"/>
              <a:t>19</a:t>
            </a:fld>
            <a:endParaRPr lang="en-US" dirty="0"/>
          </a:p>
        </p:txBody>
      </p:sp>
    </p:spTree>
    <p:extLst>
      <p:ext uri="{BB962C8B-B14F-4D97-AF65-F5344CB8AC3E}">
        <p14:creationId xmlns:p14="http://schemas.microsoft.com/office/powerpoint/2010/main" val="75636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04FA5E-9397-403D-8733-45505DDB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284378-6598-B047-80E8-C3B607B5BD95}"/>
              </a:ext>
            </a:extLst>
          </p:cNvPr>
          <p:cNvSpPr>
            <a:spLocks noGrp="1"/>
          </p:cNvSpPr>
          <p:nvPr>
            <p:ph type="ctrTitle"/>
          </p:nvPr>
        </p:nvSpPr>
        <p:spPr>
          <a:xfrm>
            <a:off x="6138005" y="1480930"/>
            <a:ext cx="5607908" cy="3254321"/>
          </a:xfrm>
        </p:spPr>
        <p:txBody>
          <a:bodyPr>
            <a:normAutofit/>
          </a:bodyPr>
          <a:lstStyle/>
          <a:p>
            <a:pPr algn="l"/>
            <a:r>
              <a:rPr lang="en-US" sz="6000"/>
              <a:t>Humble Pranams At his lotus feet</a:t>
            </a:r>
          </a:p>
        </p:txBody>
      </p:sp>
      <p:sp>
        <p:nvSpPr>
          <p:cNvPr id="12" name="Freeform 6">
            <a:extLst>
              <a:ext uri="{FF2B5EF4-FFF2-40B4-BE49-F238E27FC236}">
                <a16:creationId xmlns:a16="http://schemas.microsoft.com/office/drawing/2014/main" id="{09E1F823-C239-4ACC-923A-5C958E00E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a:extLst>
              <a:ext uri="{FF2B5EF4-FFF2-40B4-BE49-F238E27FC236}">
                <a16:creationId xmlns:a16="http://schemas.microsoft.com/office/drawing/2014/main" id="{0817DDF7-06E9-4C7C-84DF-2240A6536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9"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5" name="Picture 4" descr="A person in an orange shirt&#10;&#10;Description automatically generated with medium confidence">
            <a:extLst>
              <a:ext uri="{FF2B5EF4-FFF2-40B4-BE49-F238E27FC236}">
                <a16:creationId xmlns:a16="http://schemas.microsoft.com/office/drawing/2014/main" id="{5F2FF498-0763-104C-A69E-F601D7D1DA6E}"/>
              </a:ext>
            </a:extLst>
          </p:cNvPr>
          <p:cNvPicPr>
            <a:picLocks noChangeAspect="1"/>
          </p:cNvPicPr>
          <p:nvPr/>
        </p:nvPicPr>
        <p:blipFill rotWithShape="1">
          <a:blip r:embed="rId2"/>
          <a:srcRect l="6535" r="8039" b="4"/>
          <a:stretch/>
        </p:blipFill>
        <p:spPr>
          <a:xfrm>
            <a:off x="1155562" y="1129354"/>
            <a:ext cx="3914583" cy="4582236"/>
          </a:xfrm>
          <a:prstGeom prst="rect">
            <a:avLst/>
          </a:prstGeom>
        </p:spPr>
      </p:pic>
    </p:spTree>
    <p:extLst>
      <p:ext uri="{BB962C8B-B14F-4D97-AF65-F5344CB8AC3E}">
        <p14:creationId xmlns:p14="http://schemas.microsoft.com/office/powerpoint/2010/main" val="182798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B209D6-3B82-4B49-9EE2-E504CF61A696}"/>
                  </a:ext>
                </a:extLst>
              </p:cNvPr>
              <p:cNvSpPr>
                <a:spLocks noGrp="1"/>
              </p:cNvSpPr>
              <p:nvPr>
                <p:ph idx="1"/>
              </p:nvPr>
            </p:nvSpPr>
            <p:spPr>
              <a:xfrm>
                <a:off x="698499" y="228600"/>
                <a:ext cx="11088689" cy="6224787"/>
              </a:xfrm>
            </p:spPr>
            <p:style>
              <a:lnRef idx="2">
                <a:schemeClr val="dk1"/>
              </a:lnRef>
              <a:fillRef idx="1">
                <a:schemeClr val="lt1"/>
              </a:fillRef>
              <a:effectRef idx="0">
                <a:schemeClr val="dk1"/>
              </a:effectRef>
              <a:fontRef idx="minor">
                <a:schemeClr val="dk1"/>
              </a:fontRef>
            </p:style>
            <p:txBody>
              <a:bodyPr>
                <a:normAutofit fontScale="47500" lnSpcReduction="20000"/>
              </a:bodyPr>
              <a:lstStyle/>
              <a:p>
                <a:pPr marL="0" indent="0">
                  <a:buNone/>
                </a:pPr>
                <a:endParaRPr lang="en-US" sz="4400" dirty="0"/>
              </a:p>
              <a:p>
                <a:pPr marL="0" indent="0">
                  <a:buNone/>
                </a:pPr>
                <a:r>
                  <a:rPr lang="en-US" sz="4400" dirty="0"/>
                  <a:t>	Consider,</a:t>
                </a:r>
                <a:endParaRPr lang="en-US" sz="6600" dirty="0"/>
              </a:p>
              <a:p>
                <a:pPr marL="0" indent="0" algn="ctr">
                  <a:buNone/>
                </a:pPr>
                <a:r>
                  <a:rPr lang="en-US" sz="6600" dirty="0"/>
                  <a:t>M</a:t>
                </a:r>
                <a:r>
                  <a:rPr lang="en-US" sz="6600" baseline="30000" dirty="0"/>
                  <a:t>t </a:t>
                </a:r>
                <a:r>
                  <a:rPr lang="en-US" sz="6600" dirty="0"/>
                  <a:t>M v</a:t>
                </a:r>
                <a:r>
                  <a:rPr lang="en-US" sz="6600" baseline="-25000" dirty="0"/>
                  <a:t>i</a:t>
                </a:r>
                <a:r>
                  <a:rPr lang="en-US" sz="6600" dirty="0"/>
                  <a:t> =</a:t>
                </a:r>
                <a:r>
                  <a:rPr lang="el-GR" sz="1200" dirty="0"/>
                  <a:t> </a:t>
                </a:r>
                <a:r>
                  <a:rPr lang="el-GR" sz="6600" dirty="0"/>
                  <a:t>λ</a:t>
                </a:r>
                <a:r>
                  <a:rPr lang="en-US" sz="6600" baseline="-25000" dirty="0"/>
                  <a:t>i </a:t>
                </a:r>
                <a:r>
                  <a:rPr lang="en-US" sz="6600" dirty="0">
                    <a:solidFill>
                      <a:srgbClr val="191B0E"/>
                    </a:solidFill>
                  </a:rPr>
                  <a:t>v</a:t>
                </a:r>
                <a:r>
                  <a:rPr lang="en-US" sz="6600" baseline="-25000" dirty="0">
                    <a:solidFill>
                      <a:srgbClr val="191B0E"/>
                    </a:solidFill>
                  </a:rPr>
                  <a:t>i</a:t>
                </a:r>
              </a:p>
              <a:p>
                <a:pPr marL="0" indent="0" algn="r">
                  <a:buNone/>
                </a:pPr>
                <a:r>
                  <a:rPr lang="en-US" sz="3600" dirty="0"/>
                  <a:t>where, v</a:t>
                </a:r>
                <a:r>
                  <a:rPr lang="en-US" sz="3600" baseline="-25000" dirty="0"/>
                  <a:t>i</a:t>
                </a:r>
                <a:r>
                  <a:rPr lang="en-US" sz="3600" dirty="0"/>
                  <a:t> is the eigenvector of M</a:t>
                </a:r>
                <a:r>
                  <a:rPr lang="en-US" sz="3600" baseline="30000" dirty="0"/>
                  <a:t>t </a:t>
                </a:r>
                <a:r>
                  <a:rPr lang="en-US" sz="3600" dirty="0"/>
                  <a:t>M.	</a:t>
                </a:r>
              </a:p>
              <a:p>
                <a:pPr marL="0" indent="0" algn="r">
                  <a:buNone/>
                </a:pPr>
                <a:r>
                  <a:rPr lang="en-US" sz="3600" dirty="0"/>
                  <a:t>v</a:t>
                </a:r>
                <a:r>
                  <a:rPr lang="en-US" sz="3600" baseline="-25000" dirty="0"/>
                  <a:t>i</a:t>
                </a:r>
                <a:r>
                  <a:rPr lang="en-US" sz="3600" dirty="0"/>
                  <a:t> is of size 30 X 1.		 </a:t>
                </a:r>
              </a:p>
              <a:p>
                <a:pPr marL="0" indent="0">
                  <a:buNone/>
                </a:pPr>
                <a:r>
                  <a:rPr lang="en-US" sz="3600" dirty="0"/>
                  <a:t>	Premultiplying with M on both sides,</a:t>
                </a:r>
              </a:p>
              <a:p>
                <a:pPr marL="0" indent="0" algn="ctr">
                  <a:buNone/>
                </a:pPr>
                <a:r>
                  <a:rPr lang="en-US" sz="6600" dirty="0">
                    <a:solidFill>
                      <a:srgbClr val="191B0E"/>
                    </a:solidFill>
                  </a:rPr>
                  <a:t>MM</a:t>
                </a:r>
                <a:r>
                  <a:rPr lang="en-US" sz="6600" baseline="30000" dirty="0">
                    <a:solidFill>
                      <a:srgbClr val="191B0E"/>
                    </a:solidFill>
                  </a:rPr>
                  <a:t>t </a:t>
                </a:r>
                <a:r>
                  <a:rPr lang="en-US" sz="6600" dirty="0">
                    <a:solidFill>
                      <a:srgbClr val="191B0E"/>
                    </a:solidFill>
                  </a:rPr>
                  <a:t>M v</a:t>
                </a:r>
                <a:r>
                  <a:rPr lang="en-US" sz="6600" baseline="-25000" dirty="0">
                    <a:solidFill>
                      <a:srgbClr val="191B0E"/>
                    </a:solidFill>
                  </a:rPr>
                  <a:t>i</a:t>
                </a:r>
                <a:r>
                  <a:rPr lang="en-US" sz="6600" dirty="0">
                    <a:solidFill>
                      <a:srgbClr val="191B0E"/>
                    </a:solidFill>
                  </a:rPr>
                  <a:t> =</a:t>
                </a:r>
                <a:r>
                  <a:rPr lang="el-GR" sz="1200" dirty="0">
                    <a:solidFill>
                      <a:srgbClr val="191B0E"/>
                    </a:solidFill>
                  </a:rPr>
                  <a:t> </a:t>
                </a:r>
                <a:r>
                  <a:rPr lang="el-GR" sz="6600" dirty="0">
                    <a:solidFill>
                      <a:srgbClr val="191B0E"/>
                    </a:solidFill>
                  </a:rPr>
                  <a:t>λ</a:t>
                </a:r>
                <a:r>
                  <a:rPr lang="en-US" sz="6600" baseline="-25000" dirty="0">
                    <a:solidFill>
                      <a:srgbClr val="191B0E"/>
                    </a:solidFill>
                  </a:rPr>
                  <a:t>i </a:t>
                </a:r>
                <a:r>
                  <a:rPr lang="en-US" sz="6600" dirty="0">
                    <a:solidFill>
                      <a:srgbClr val="191B0E"/>
                    </a:solidFill>
                  </a:rPr>
                  <a:t>Mv</a:t>
                </a:r>
                <a:r>
                  <a:rPr lang="en-US" sz="6600" baseline="-25000" dirty="0">
                    <a:solidFill>
                      <a:srgbClr val="191B0E"/>
                    </a:solidFill>
                  </a:rPr>
                  <a:t>i</a:t>
                </a:r>
              </a:p>
              <a:p>
                <a:pPr marL="0" indent="0" algn="ctr">
                  <a:buNone/>
                </a:pPr>
                <a:r>
                  <a:rPr lang="en-US" sz="6600" dirty="0">
                    <a:solidFill>
                      <a:srgbClr val="191B0E"/>
                    </a:solidFill>
                  </a:rPr>
                  <a:t>MM</a:t>
                </a:r>
                <a:r>
                  <a:rPr lang="en-US" sz="6600" baseline="30000" dirty="0">
                    <a:solidFill>
                      <a:srgbClr val="191B0E"/>
                    </a:solidFill>
                  </a:rPr>
                  <a:t>t </a:t>
                </a:r>
                <a:r>
                  <a:rPr lang="en-US" sz="6600" dirty="0">
                    <a:solidFill>
                      <a:srgbClr val="191B0E"/>
                    </a:solidFill>
                  </a:rPr>
                  <a:t>(Mv</a:t>
                </a:r>
                <a:r>
                  <a:rPr lang="en-US" sz="6600" baseline="-25000" dirty="0">
                    <a:solidFill>
                      <a:srgbClr val="191B0E"/>
                    </a:solidFill>
                  </a:rPr>
                  <a:t>i</a:t>
                </a:r>
                <a:r>
                  <a:rPr lang="en-US" sz="6600" dirty="0">
                    <a:solidFill>
                      <a:srgbClr val="191B0E"/>
                    </a:solidFill>
                  </a:rPr>
                  <a:t>)=</a:t>
                </a:r>
                <a:r>
                  <a:rPr lang="el-GR" sz="1200" dirty="0">
                    <a:solidFill>
                      <a:srgbClr val="191B0E"/>
                    </a:solidFill>
                  </a:rPr>
                  <a:t> </a:t>
                </a:r>
                <a:r>
                  <a:rPr lang="el-GR" sz="6600" dirty="0">
                    <a:solidFill>
                      <a:srgbClr val="191B0E"/>
                    </a:solidFill>
                  </a:rPr>
                  <a:t>λ</a:t>
                </a:r>
                <a:r>
                  <a:rPr lang="en-US" sz="6600" baseline="-25000" dirty="0">
                    <a:solidFill>
                      <a:srgbClr val="191B0E"/>
                    </a:solidFill>
                  </a:rPr>
                  <a:t>i </a:t>
                </a:r>
                <a:r>
                  <a:rPr lang="en-US" sz="6600" dirty="0">
                    <a:solidFill>
                      <a:srgbClr val="191B0E"/>
                    </a:solidFill>
                  </a:rPr>
                  <a:t>(Mv</a:t>
                </a:r>
                <a:r>
                  <a:rPr lang="en-US" sz="6600" baseline="-25000" dirty="0">
                    <a:solidFill>
                      <a:srgbClr val="191B0E"/>
                    </a:solidFill>
                  </a:rPr>
                  <a:t>i</a:t>
                </a:r>
                <a:r>
                  <a:rPr lang="en-US" sz="6600" dirty="0">
                    <a:solidFill>
                      <a:srgbClr val="191B0E"/>
                    </a:solidFill>
                  </a:rPr>
                  <a:t>)</a:t>
                </a:r>
              </a:p>
              <a:p>
                <a:pPr marL="0" indent="0" algn="ctr">
                  <a:buNone/>
                </a:pPr>
                <a14:m>
                  <m:oMathPara xmlns:m="http://schemas.openxmlformats.org/officeDocument/2006/math">
                    <m:oMathParaPr>
                      <m:jc m:val="centerGroup"/>
                    </m:oMathParaPr>
                    <m:oMath xmlns:m="http://schemas.openxmlformats.org/officeDocument/2006/math">
                      <m:sSup>
                        <m:sSupPr>
                          <m:ctrlPr>
                            <a:rPr lang="en-US" sz="6600" i="1">
                              <a:solidFill>
                                <a:srgbClr val="191B0E"/>
                              </a:solidFill>
                              <a:latin typeface="Cambria Math" panose="02040503050406030204" pitchFamily="18" charset="0"/>
                            </a:rPr>
                          </m:ctrlPr>
                        </m:sSupPr>
                        <m:e>
                          <m:r>
                            <a:rPr lang="en-US" sz="6600" i="1">
                              <a:solidFill>
                                <a:srgbClr val="191B0E"/>
                              </a:solidFill>
                              <a:latin typeface="Cambria Math" panose="02040503050406030204" pitchFamily="18" charset="0"/>
                            </a:rPr>
                            <m:t>𝐶</m:t>
                          </m:r>
                        </m:e>
                        <m:sup>
                          <m:r>
                            <a:rPr lang="en-US" sz="6600" i="1">
                              <a:solidFill>
                                <a:srgbClr val="191B0E"/>
                              </a:solidFill>
                              <a:latin typeface="Cambria Math" panose="02040503050406030204" pitchFamily="18" charset="0"/>
                            </a:rPr>
                            <m:t>′</m:t>
                          </m:r>
                        </m:sup>
                      </m:sSup>
                      <m:sSub>
                        <m:sSubPr>
                          <m:ctrlPr>
                            <a:rPr lang="en-US" sz="6600" i="1">
                              <a:solidFill>
                                <a:srgbClr val="191B0E"/>
                              </a:solidFill>
                              <a:latin typeface="Cambria Math" panose="02040503050406030204" pitchFamily="18" charset="0"/>
                            </a:rPr>
                          </m:ctrlPr>
                        </m:sSubPr>
                        <m:e>
                          <m:r>
                            <a:rPr lang="en-US" sz="6600" i="1">
                              <a:solidFill>
                                <a:srgbClr val="191B0E"/>
                              </a:solidFill>
                              <a:latin typeface="Cambria Math" panose="02040503050406030204" pitchFamily="18" charset="0"/>
                            </a:rPr>
                            <m:t>𝑢</m:t>
                          </m:r>
                        </m:e>
                        <m:sub>
                          <m:r>
                            <a:rPr lang="en-US" sz="6600" i="1">
                              <a:solidFill>
                                <a:srgbClr val="191B0E"/>
                              </a:solidFill>
                              <a:latin typeface="Cambria Math" panose="02040503050406030204" pitchFamily="18" charset="0"/>
                            </a:rPr>
                            <m:t>𝑖</m:t>
                          </m:r>
                        </m:sub>
                      </m:sSub>
                      <m:r>
                        <a:rPr lang="en-US" sz="6600" i="1">
                          <a:solidFill>
                            <a:srgbClr val="191B0E"/>
                          </a:solidFill>
                          <a:latin typeface="Cambria Math" panose="02040503050406030204" pitchFamily="18" charset="0"/>
                        </a:rPr>
                        <m:t>=</m:t>
                      </m:r>
                      <m:sSub>
                        <m:sSubPr>
                          <m:ctrlPr>
                            <a:rPr lang="en-US" sz="6600" i="1">
                              <a:solidFill>
                                <a:srgbClr val="191B0E"/>
                              </a:solidFill>
                              <a:latin typeface="Cambria Math" panose="02040503050406030204" pitchFamily="18" charset="0"/>
                            </a:rPr>
                          </m:ctrlPr>
                        </m:sSubPr>
                        <m:e>
                          <m:r>
                            <m:rPr>
                              <m:nor/>
                            </m:rPr>
                            <a:rPr lang="el-GR" sz="6600" dirty="0">
                              <a:solidFill>
                                <a:srgbClr val="191B0E"/>
                              </a:solidFill>
                            </a:rPr>
                            <m:t>λ</m:t>
                          </m:r>
                        </m:e>
                        <m:sub>
                          <m:r>
                            <a:rPr lang="en-US" sz="6600" i="1">
                              <a:solidFill>
                                <a:srgbClr val="191B0E"/>
                              </a:solidFill>
                              <a:latin typeface="Cambria Math" panose="02040503050406030204" pitchFamily="18" charset="0"/>
                            </a:rPr>
                            <m:t>𝑖</m:t>
                          </m:r>
                        </m:sub>
                      </m:sSub>
                      <m:sSub>
                        <m:sSubPr>
                          <m:ctrlPr>
                            <a:rPr lang="en-US" sz="6600" i="1">
                              <a:solidFill>
                                <a:srgbClr val="191B0E"/>
                              </a:solidFill>
                              <a:latin typeface="Cambria Math" panose="02040503050406030204" pitchFamily="18" charset="0"/>
                            </a:rPr>
                          </m:ctrlPr>
                        </m:sSubPr>
                        <m:e>
                          <m:r>
                            <a:rPr lang="en-US" sz="6600" i="1">
                              <a:solidFill>
                                <a:srgbClr val="191B0E"/>
                              </a:solidFill>
                              <a:latin typeface="Cambria Math" panose="02040503050406030204" pitchFamily="18" charset="0"/>
                            </a:rPr>
                            <m:t>𝑢</m:t>
                          </m:r>
                        </m:e>
                        <m:sub>
                          <m:r>
                            <a:rPr lang="en-US" sz="6600" i="1">
                              <a:solidFill>
                                <a:srgbClr val="191B0E"/>
                              </a:solidFill>
                              <a:latin typeface="Cambria Math" panose="02040503050406030204" pitchFamily="18" charset="0"/>
                            </a:rPr>
                            <m:t>𝑖</m:t>
                          </m:r>
                        </m:sub>
                      </m:sSub>
                    </m:oMath>
                  </m:oMathPara>
                </a14:m>
                <a:endParaRPr lang="en-US" sz="6600" dirty="0">
                  <a:solidFill>
                    <a:srgbClr val="191B0E"/>
                  </a:solidFill>
                </a:endParaRPr>
              </a:p>
              <a:p>
                <a:pPr marL="0" indent="0" algn="r">
                  <a:buNone/>
                </a:pPr>
                <a:r>
                  <a:rPr lang="en-US" sz="3600" dirty="0">
                    <a:solidFill>
                      <a:srgbClr val="191B0E"/>
                    </a:solidFill>
                  </a:rPr>
                  <a:t>where, </a:t>
                </a:r>
                <a14:m>
                  <m:oMath xmlns:m="http://schemas.openxmlformats.org/officeDocument/2006/math">
                    <m:sSub>
                      <m:sSubPr>
                        <m:ctrlPr>
                          <a:rPr lang="en-US" sz="3600" i="1">
                            <a:solidFill>
                              <a:srgbClr val="191B0E"/>
                            </a:solidFill>
                            <a:latin typeface="Cambria Math" panose="02040503050406030204" pitchFamily="18" charset="0"/>
                          </a:rPr>
                        </m:ctrlPr>
                      </m:sSubPr>
                      <m:e>
                        <m:r>
                          <a:rPr lang="en-US" sz="3600" i="1">
                            <a:solidFill>
                              <a:srgbClr val="191B0E"/>
                            </a:solidFill>
                            <a:latin typeface="Cambria Math" panose="02040503050406030204" pitchFamily="18" charset="0"/>
                          </a:rPr>
                          <m:t>𝑢</m:t>
                        </m:r>
                      </m:e>
                      <m:sub>
                        <m:r>
                          <a:rPr lang="en-US" sz="3600" i="1">
                            <a:solidFill>
                              <a:srgbClr val="191B0E"/>
                            </a:solidFill>
                            <a:latin typeface="Cambria Math" panose="02040503050406030204" pitchFamily="18" charset="0"/>
                          </a:rPr>
                          <m:t>𝑖</m:t>
                        </m:r>
                      </m:sub>
                    </m:sSub>
                    <m:r>
                      <a:rPr lang="en-US" sz="3600" i="1">
                        <a:solidFill>
                          <a:srgbClr val="191B0E"/>
                        </a:solidFill>
                        <a:latin typeface="Cambria Math" panose="02040503050406030204" pitchFamily="18" charset="0"/>
                      </a:rPr>
                      <m:t>=</m:t>
                    </m:r>
                    <m:r>
                      <a:rPr lang="en-US" sz="3600" i="1">
                        <a:solidFill>
                          <a:srgbClr val="191B0E"/>
                        </a:solidFill>
                        <a:latin typeface="Cambria Math" panose="02040503050406030204" pitchFamily="18" charset="0"/>
                      </a:rPr>
                      <m:t>𝑀</m:t>
                    </m:r>
                    <m:sSub>
                      <m:sSubPr>
                        <m:ctrlPr>
                          <a:rPr lang="en-US" sz="3600" i="1">
                            <a:solidFill>
                              <a:srgbClr val="191B0E"/>
                            </a:solidFill>
                            <a:latin typeface="Cambria Math" panose="02040503050406030204" pitchFamily="18" charset="0"/>
                          </a:rPr>
                        </m:ctrlPr>
                      </m:sSubPr>
                      <m:e>
                        <m:r>
                          <a:rPr lang="en-US" sz="3600" i="1">
                            <a:solidFill>
                              <a:srgbClr val="191B0E"/>
                            </a:solidFill>
                            <a:latin typeface="Cambria Math" panose="02040503050406030204" pitchFamily="18" charset="0"/>
                          </a:rPr>
                          <m:t>𝑣</m:t>
                        </m:r>
                      </m:e>
                      <m:sub>
                        <m:r>
                          <a:rPr lang="en-US" sz="3600" i="1">
                            <a:solidFill>
                              <a:srgbClr val="191B0E"/>
                            </a:solidFill>
                            <a:latin typeface="Cambria Math" panose="02040503050406030204" pitchFamily="18" charset="0"/>
                          </a:rPr>
                          <m:t>𝑖</m:t>
                        </m:r>
                      </m:sub>
                    </m:sSub>
                  </m:oMath>
                </a14:m>
                <a:r>
                  <a:rPr lang="en-US" sz="3600" dirty="0">
                    <a:solidFill>
                      <a:srgbClr val="191B0E"/>
                    </a:solidFill>
                  </a:rPr>
                  <a:t> is the eigenvector of C’ and C’ =  MM</a:t>
                </a:r>
                <a:r>
                  <a:rPr lang="en-US" sz="3600" baseline="30000" dirty="0">
                    <a:solidFill>
                      <a:srgbClr val="191B0E"/>
                    </a:solidFill>
                  </a:rPr>
                  <a:t>t	</a:t>
                </a:r>
                <a:r>
                  <a:rPr lang="en-US" sz="3600" dirty="0">
                    <a:solidFill>
                      <a:srgbClr val="191B0E"/>
                    </a:solidFill>
                  </a:rPr>
                  <a:t> </a:t>
                </a:r>
              </a:p>
              <a:p>
                <a:pPr marL="0" indent="0">
                  <a:buNone/>
                </a:pPr>
                <a:r>
                  <a:rPr lang="en-US" sz="3600" dirty="0">
                    <a:solidFill>
                      <a:srgbClr val="191B0E"/>
                    </a:solidFill>
                  </a:rPr>
                  <a:t>	And hence we can say that</a:t>
                </a:r>
              </a:p>
              <a:p>
                <a:pPr marL="0" indent="0" algn="ctr">
                  <a:buNone/>
                </a:pPr>
                <a:r>
                  <a:rPr lang="en-US" sz="3600" b="1" dirty="0">
                    <a:solidFill>
                      <a:srgbClr val="191B0E"/>
                    </a:solidFill>
                  </a:rPr>
                  <a:t>C’ and C have the same eigenvalues and eigenvectors are  given by </a:t>
                </a:r>
                <a14:m>
                  <m:oMath xmlns:m="http://schemas.openxmlformats.org/officeDocument/2006/math">
                    <m:sSub>
                      <m:sSubPr>
                        <m:ctrlPr>
                          <a:rPr lang="en-US" sz="3400" b="1" i="1">
                            <a:solidFill>
                              <a:srgbClr val="191B0E"/>
                            </a:solidFill>
                            <a:latin typeface="Cambria Math" panose="02040503050406030204" pitchFamily="18" charset="0"/>
                          </a:rPr>
                        </m:ctrlPr>
                      </m:sSubPr>
                      <m:e>
                        <m:r>
                          <a:rPr lang="en-US" sz="3400" b="1" i="1">
                            <a:solidFill>
                              <a:srgbClr val="191B0E"/>
                            </a:solidFill>
                            <a:latin typeface="Cambria Math" panose="02040503050406030204" pitchFamily="18" charset="0"/>
                          </a:rPr>
                          <m:t>𝒖</m:t>
                        </m:r>
                      </m:e>
                      <m:sub>
                        <m:r>
                          <a:rPr lang="en-US" sz="3400" b="1" i="1">
                            <a:solidFill>
                              <a:srgbClr val="191B0E"/>
                            </a:solidFill>
                            <a:latin typeface="Cambria Math" panose="02040503050406030204" pitchFamily="18" charset="0"/>
                          </a:rPr>
                          <m:t>𝒊</m:t>
                        </m:r>
                      </m:sub>
                    </m:sSub>
                    <m:r>
                      <a:rPr lang="en-US" sz="3400" b="1" i="1">
                        <a:solidFill>
                          <a:srgbClr val="191B0E"/>
                        </a:solidFill>
                        <a:latin typeface="Cambria Math" panose="02040503050406030204" pitchFamily="18" charset="0"/>
                      </a:rPr>
                      <m:t>=</m:t>
                    </m:r>
                    <m:r>
                      <a:rPr lang="en-US" sz="3400" b="1" i="1">
                        <a:solidFill>
                          <a:srgbClr val="191B0E"/>
                        </a:solidFill>
                        <a:latin typeface="Cambria Math" panose="02040503050406030204" pitchFamily="18" charset="0"/>
                      </a:rPr>
                      <m:t>𝑴</m:t>
                    </m:r>
                    <m:sSub>
                      <m:sSubPr>
                        <m:ctrlPr>
                          <a:rPr lang="en-US" sz="3400" b="1" i="1">
                            <a:solidFill>
                              <a:srgbClr val="191B0E"/>
                            </a:solidFill>
                            <a:latin typeface="Cambria Math" panose="02040503050406030204" pitchFamily="18" charset="0"/>
                          </a:rPr>
                        </m:ctrlPr>
                      </m:sSubPr>
                      <m:e>
                        <m:r>
                          <a:rPr lang="en-US" sz="3400" b="1" i="1">
                            <a:solidFill>
                              <a:srgbClr val="191B0E"/>
                            </a:solidFill>
                            <a:latin typeface="Cambria Math" panose="02040503050406030204" pitchFamily="18" charset="0"/>
                          </a:rPr>
                          <m:t>𝒗</m:t>
                        </m:r>
                      </m:e>
                      <m:sub>
                        <m:r>
                          <a:rPr lang="en-US" sz="3400" b="1" i="1">
                            <a:solidFill>
                              <a:srgbClr val="191B0E"/>
                            </a:solidFill>
                            <a:latin typeface="Cambria Math" panose="02040503050406030204" pitchFamily="18" charset="0"/>
                          </a:rPr>
                          <m:t>𝒊</m:t>
                        </m:r>
                      </m:sub>
                    </m:sSub>
                  </m:oMath>
                </a14:m>
                <a:r>
                  <a:rPr lang="en-US" sz="3400" b="1" dirty="0">
                    <a:solidFill>
                      <a:srgbClr val="191B0E"/>
                    </a:solidFill>
                  </a:rPr>
                  <a:t> </a:t>
                </a:r>
                <a:endParaRPr lang="en-US" sz="3600" b="1" dirty="0">
                  <a:solidFill>
                    <a:srgbClr val="191B0E"/>
                  </a:solidFill>
                </a:endParaRPr>
              </a:p>
              <a:p>
                <a:pPr marL="0" indent="0" algn="ctr">
                  <a:buNone/>
                </a:pPr>
                <a:r>
                  <a:rPr lang="en-US" sz="6500" dirty="0">
                    <a:solidFill>
                      <a:srgbClr val="191B0E"/>
                    </a:solidFill>
                  </a:rPr>
                  <a:t>u</a:t>
                </a:r>
                <a:r>
                  <a:rPr lang="en-US" sz="6500" baseline="-25000" dirty="0">
                    <a:solidFill>
                      <a:srgbClr val="191B0E"/>
                    </a:solidFill>
                    <a:latin typeface="Lucida Handwriting" panose="03010101010101010101" pitchFamily="66" charset="77"/>
                    <a:ea typeface="Cambria Math" panose="02040503050406030204" pitchFamily="18" charset="0"/>
                  </a:rPr>
                  <a:t>l</a:t>
                </a:r>
                <a:r>
                  <a:rPr lang="en-US" sz="6500" dirty="0">
                    <a:solidFill>
                      <a:srgbClr val="191B0E"/>
                    </a:solidFill>
                  </a:rPr>
                  <a:t>=</a:t>
                </a:r>
                <a14:m>
                  <m:oMath xmlns:m="http://schemas.openxmlformats.org/officeDocument/2006/math">
                    <m:nary>
                      <m:naryPr>
                        <m:chr m:val="∑"/>
                        <m:ctrlPr>
                          <a:rPr lang="en-US" sz="6500" i="1">
                            <a:solidFill>
                              <a:srgbClr val="191B0E"/>
                            </a:solidFill>
                            <a:latin typeface="Cambria Math" panose="02040503050406030204" pitchFamily="18" charset="0"/>
                          </a:rPr>
                        </m:ctrlPr>
                      </m:naryPr>
                      <m:sub>
                        <m:r>
                          <m:rPr>
                            <m:brk m:alnAt="23"/>
                          </m:rPr>
                          <a:rPr lang="en-US" sz="6500" i="1">
                            <a:solidFill>
                              <a:srgbClr val="191B0E"/>
                            </a:solidFill>
                            <a:latin typeface="Cambria Math" panose="02040503050406030204" pitchFamily="18" charset="0"/>
                          </a:rPr>
                          <m:t>𝑘</m:t>
                        </m:r>
                        <m:r>
                          <a:rPr lang="en-US" sz="6500" i="1">
                            <a:solidFill>
                              <a:srgbClr val="191B0E"/>
                            </a:solidFill>
                            <a:latin typeface="Cambria Math" panose="02040503050406030204" pitchFamily="18" charset="0"/>
                          </a:rPr>
                          <m:t>=1</m:t>
                        </m:r>
                      </m:sub>
                      <m:sup>
                        <m:r>
                          <a:rPr lang="en-US" sz="6500" i="1">
                            <a:solidFill>
                              <a:srgbClr val="191B0E"/>
                            </a:solidFill>
                            <a:latin typeface="Cambria Math" panose="02040503050406030204" pitchFamily="18" charset="0"/>
                          </a:rPr>
                          <m:t>30</m:t>
                        </m:r>
                      </m:sup>
                      <m:e>
                        <m:sSub>
                          <m:sSubPr>
                            <m:ctrlPr>
                              <a:rPr lang="en-US" sz="6500" i="1">
                                <a:solidFill>
                                  <a:srgbClr val="191B0E"/>
                                </a:solidFill>
                                <a:latin typeface="Cambria Math" panose="02040503050406030204" pitchFamily="18" charset="0"/>
                              </a:rPr>
                            </m:ctrlPr>
                          </m:sSubPr>
                          <m:e>
                            <m:r>
                              <a:rPr lang="en-US" sz="6500" i="1">
                                <a:solidFill>
                                  <a:srgbClr val="191B0E"/>
                                </a:solidFill>
                                <a:latin typeface="Cambria Math" panose="02040503050406030204" pitchFamily="18" charset="0"/>
                              </a:rPr>
                              <m:t>𝑣</m:t>
                            </m:r>
                          </m:e>
                          <m:sub>
                            <m:r>
                              <a:rPr lang="en-US" sz="6500" i="1">
                                <a:solidFill>
                                  <a:srgbClr val="191B0E"/>
                                </a:solidFill>
                                <a:latin typeface="Cambria Math" panose="02040503050406030204" pitchFamily="18" charset="0"/>
                              </a:rPr>
                              <m:t>𝑙𝑘</m:t>
                            </m:r>
                          </m:sub>
                        </m:sSub>
                        <m:sSub>
                          <m:sSubPr>
                            <m:ctrlPr>
                              <a:rPr lang="en-US" sz="6500" i="1">
                                <a:solidFill>
                                  <a:srgbClr val="191B0E"/>
                                </a:solidFill>
                                <a:latin typeface="Cambria Math" panose="02040503050406030204" pitchFamily="18" charset="0"/>
                              </a:rPr>
                            </m:ctrlPr>
                          </m:sSubPr>
                          <m:e>
                            <m:r>
                              <a:rPr lang="en-US" sz="6500" i="1">
                                <a:solidFill>
                                  <a:srgbClr val="191B0E"/>
                                </a:solidFill>
                                <a:latin typeface="Cambria Math" panose="02040503050406030204" pitchFamily="18" charset="0"/>
                              </a:rPr>
                              <m:t>𝑀</m:t>
                            </m:r>
                          </m:e>
                          <m:sub>
                            <m:r>
                              <a:rPr lang="en-US" sz="6500" i="1">
                                <a:solidFill>
                                  <a:srgbClr val="191B0E"/>
                                </a:solidFill>
                                <a:latin typeface="Cambria Math" panose="02040503050406030204" pitchFamily="18" charset="0"/>
                              </a:rPr>
                              <m:t>𝑘</m:t>
                            </m:r>
                          </m:sub>
                        </m:sSub>
                      </m:e>
                    </m:nary>
                  </m:oMath>
                </a14:m>
                <a:endParaRPr lang="en-US" sz="6500" dirty="0">
                  <a:solidFill>
                    <a:srgbClr val="191B0E"/>
                  </a:solidFill>
                </a:endParaRPr>
              </a:p>
              <a:p>
                <a:pPr marL="0" indent="0">
                  <a:buNone/>
                </a:pPr>
                <a:r>
                  <a:rPr lang="en-US" sz="3700" dirty="0">
                    <a:solidFill>
                      <a:srgbClr val="191B0E"/>
                    </a:solidFill>
                  </a:rPr>
                  <a:t>	where, v</a:t>
                </a:r>
                <a:r>
                  <a:rPr lang="en-US" sz="3700" baseline="-25000" dirty="0">
                    <a:solidFill>
                      <a:srgbClr val="191B0E"/>
                    </a:solidFill>
                    <a:latin typeface="Lucida Handwriting" panose="03010101010101010101" pitchFamily="66" charset="77"/>
                  </a:rPr>
                  <a:t>lk</a:t>
                </a:r>
                <a:r>
                  <a:rPr lang="en-US" sz="3700" dirty="0">
                    <a:solidFill>
                      <a:srgbClr val="191B0E"/>
                    </a:solidFill>
                  </a:rPr>
                  <a:t> is the k</a:t>
                </a:r>
                <a:r>
                  <a:rPr lang="en-US" sz="3700" baseline="30000" dirty="0">
                    <a:solidFill>
                      <a:srgbClr val="191B0E"/>
                    </a:solidFill>
                  </a:rPr>
                  <a:t>th</a:t>
                </a:r>
                <a:r>
                  <a:rPr lang="en-US" sz="3700" dirty="0">
                    <a:solidFill>
                      <a:srgbClr val="191B0E"/>
                    </a:solidFill>
                  </a:rPr>
                  <a:t> component of v</a:t>
                </a:r>
                <a:r>
                  <a:rPr lang="en-US" sz="3700" baseline="-25000" dirty="0">
                    <a:solidFill>
                      <a:srgbClr val="191B0E"/>
                    </a:solidFill>
                    <a:latin typeface="Lucida Handwriting" panose="03010101010101010101" pitchFamily="66" charset="77"/>
                  </a:rPr>
                  <a:t>l</a:t>
                </a:r>
                <a:r>
                  <a:rPr lang="en-US" sz="3700" dirty="0">
                    <a:solidFill>
                      <a:srgbClr val="191B0E"/>
                    </a:solidFill>
                  </a:rPr>
                  <a:t>.</a:t>
                </a:r>
              </a:p>
              <a:p>
                <a:pPr marL="0" indent="0">
                  <a:buNone/>
                </a:pPr>
                <a:r>
                  <a:rPr lang="en-US" sz="3700" dirty="0">
                    <a:solidFill>
                      <a:srgbClr val="191B0E"/>
                    </a:solidFill>
                  </a:rPr>
                  <a:t>	Finally, </a:t>
                </a:r>
                <a:r>
                  <a:rPr lang="en-US" sz="4000" dirty="0">
                    <a:solidFill>
                      <a:srgbClr val="191B0E"/>
                    </a:solidFill>
                  </a:rPr>
                  <a:t>u</a:t>
                </a:r>
                <a:r>
                  <a:rPr lang="en-US" sz="4000" baseline="-25000" dirty="0">
                    <a:solidFill>
                      <a:srgbClr val="191B0E"/>
                    </a:solidFill>
                    <a:latin typeface="Lucida Handwriting" panose="03010101010101010101" pitchFamily="66" charset="77"/>
                    <a:ea typeface="Cambria Math" panose="02040503050406030204" pitchFamily="18" charset="0"/>
                  </a:rPr>
                  <a:t>l</a:t>
                </a:r>
                <a:r>
                  <a:rPr lang="en-US" sz="4000" dirty="0">
                    <a:solidFill>
                      <a:srgbClr val="191B0E"/>
                    </a:solidFill>
                    <a:latin typeface="Cambria Math" panose="02040503050406030204" pitchFamily="18" charset="0"/>
                    <a:ea typeface="Cambria Math" panose="02040503050406030204" pitchFamily="18" charset="0"/>
                  </a:rPr>
                  <a:t> </a:t>
                </a:r>
                <a:r>
                  <a:rPr lang="en-US" sz="4000" dirty="0">
                    <a:solidFill>
                      <a:srgbClr val="191B0E"/>
                    </a:solidFill>
                    <a:ea typeface="Cambria Math" panose="02040503050406030204" pitchFamily="18" charset="0"/>
                  </a:rPr>
                  <a:t>are the eigenfaces.  And each </a:t>
                </a:r>
                <a:r>
                  <a:rPr lang="en-US" sz="4000" dirty="0">
                    <a:solidFill>
                      <a:srgbClr val="191B0E"/>
                    </a:solidFill>
                  </a:rPr>
                  <a:t>u</a:t>
                </a:r>
                <a:r>
                  <a:rPr lang="en-US" sz="4000" baseline="-25000" dirty="0">
                    <a:solidFill>
                      <a:srgbClr val="191B0E"/>
                    </a:solidFill>
                    <a:latin typeface="Lucida Handwriting" panose="03010101010101010101" pitchFamily="66" charset="77"/>
                    <a:ea typeface="Cambria Math" panose="02040503050406030204" pitchFamily="18" charset="0"/>
                  </a:rPr>
                  <a:t>l </a:t>
                </a:r>
                <a:r>
                  <a:rPr lang="en-US" sz="4000" dirty="0">
                    <a:solidFill>
                      <a:srgbClr val="191B0E"/>
                    </a:solidFill>
                    <a:latin typeface="Lucida Handwriting" panose="03010101010101010101" pitchFamily="66" charset="77"/>
                    <a:ea typeface="Cambria Math" panose="02040503050406030204" pitchFamily="18" charset="0"/>
                  </a:rPr>
                  <a:t> </a:t>
                </a:r>
                <a:r>
                  <a:rPr lang="en-US" sz="4000" dirty="0">
                    <a:solidFill>
                      <a:srgbClr val="191B0E"/>
                    </a:solidFill>
                    <a:latin typeface="Cambria Math" panose="02040503050406030204" pitchFamily="18" charset="0"/>
                    <a:ea typeface="Cambria Math" panose="02040503050406030204" pitchFamily="18" charset="0"/>
                  </a:rPr>
                  <a:t>is of size N</a:t>
                </a:r>
                <a:r>
                  <a:rPr lang="en-US" sz="4000" baseline="30000" dirty="0">
                    <a:solidFill>
                      <a:srgbClr val="191B0E"/>
                    </a:solidFill>
                    <a:latin typeface="Cambria Math" panose="02040503050406030204" pitchFamily="18" charset="0"/>
                    <a:ea typeface="Cambria Math" panose="02040503050406030204" pitchFamily="18" charset="0"/>
                  </a:rPr>
                  <a:t>2 </a:t>
                </a:r>
                <a:r>
                  <a:rPr lang="en-US" sz="4000" dirty="0">
                    <a:solidFill>
                      <a:srgbClr val="191B0E"/>
                    </a:solidFill>
                    <a:latin typeface="Cambria Math" panose="02040503050406030204" pitchFamily="18" charset="0"/>
                    <a:ea typeface="Cambria Math" panose="02040503050406030204" pitchFamily="18" charset="0"/>
                  </a:rPr>
                  <a:t>X 1. </a:t>
                </a:r>
                <a:endParaRPr lang="en-US" sz="4000" baseline="-25000" dirty="0">
                  <a:solidFill>
                    <a:srgbClr val="191B0E"/>
                  </a:solidFill>
                  <a:ea typeface="Cambria Math" panose="02040503050406030204" pitchFamily="18" charset="0"/>
                </a:endParaRPr>
              </a:p>
              <a:p>
                <a:pPr marL="0" indent="0">
                  <a:buNone/>
                </a:pPr>
                <a:endParaRPr lang="en-US" sz="3600" dirty="0"/>
              </a:p>
            </p:txBody>
          </p:sp>
        </mc:Choice>
        <mc:Fallback xmlns="">
          <p:sp>
            <p:nvSpPr>
              <p:cNvPr id="3" name="Content Placeholder 2">
                <a:extLst>
                  <a:ext uri="{FF2B5EF4-FFF2-40B4-BE49-F238E27FC236}">
                    <a16:creationId xmlns:a16="http://schemas.microsoft.com/office/drawing/2014/main" id="{B7B209D6-3B82-4B49-9EE2-E504CF61A696}"/>
                  </a:ext>
                </a:extLst>
              </p:cNvPr>
              <p:cNvSpPr>
                <a:spLocks noGrp="1" noRot="1" noChangeAspect="1" noMove="1" noResize="1" noEditPoints="1" noAdjustHandles="1" noChangeArrowheads="1" noChangeShapeType="1" noTextEdit="1"/>
              </p:cNvSpPr>
              <p:nvPr>
                <p:ph idx="1"/>
              </p:nvPr>
            </p:nvSpPr>
            <p:spPr>
              <a:xfrm>
                <a:off x="698499" y="228600"/>
                <a:ext cx="11088689" cy="6224787"/>
              </a:xfrm>
              <a:blipFill>
                <a:blip r:embed="rId2"/>
                <a:stretch>
                  <a:fillRect b="-323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3526376-3CDC-034C-B082-DD13EB8787D7}"/>
              </a:ext>
            </a:extLst>
          </p:cNvPr>
          <p:cNvSpPr>
            <a:spLocks noGrp="1"/>
          </p:cNvSpPr>
          <p:nvPr>
            <p:ph type="dt" sz="half" idx="10"/>
          </p:nvPr>
        </p:nvSpPr>
        <p:spPr/>
        <p:txBody>
          <a:bodyPr/>
          <a:lstStyle/>
          <a:p>
            <a:r>
              <a:rPr lang="en-IN"/>
              <a:t>18/01/21</a:t>
            </a:r>
            <a:endParaRPr lang="en-US" dirty="0"/>
          </a:p>
        </p:txBody>
      </p:sp>
      <p:sp>
        <p:nvSpPr>
          <p:cNvPr id="5" name="Footer Placeholder 4">
            <a:extLst>
              <a:ext uri="{FF2B5EF4-FFF2-40B4-BE49-F238E27FC236}">
                <a16:creationId xmlns:a16="http://schemas.microsoft.com/office/drawing/2014/main" id="{10E870D1-DB0C-DE46-B374-B7F7B893B76D}"/>
              </a:ext>
            </a:extLst>
          </p:cNvPr>
          <p:cNvSpPr>
            <a:spLocks noGrp="1"/>
          </p:cNvSpPr>
          <p:nvPr>
            <p:ph type="ftr" sz="quarter" idx="11"/>
          </p:nvPr>
        </p:nvSpPr>
        <p:spPr/>
        <p:txBody>
          <a:bodyPr/>
          <a:lstStyle/>
          <a:p>
            <a:r>
              <a:rPr lang="en-US"/>
              <a:t>Presented by Abhiishek S Chugh. Regd.no. 20001</a:t>
            </a:r>
            <a:endParaRPr lang="en-US" dirty="0"/>
          </a:p>
        </p:txBody>
      </p:sp>
      <p:sp>
        <p:nvSpPr>
          <p:cNvPr id="6" name="Slide Number Placeholder 5">
            <a:extLst>
              <a:ext uri="{FF2B5EF4-FFF2-40B4-BE49-F238E27FC236}">
                <a16:creationId xmlns:a16="http://schemas.microsoft.com/office/drawing/2014/main" id="{A3A932AE-2444-FB44-A198-5F47F32703F3}"/>
              </a:ext>
            </a:extLst>
          </p:cNvPr>
          <p:cNvSpPr>
            <a:spLocks noGrp="1"/>
          </p:cNvSpPr>
          <p:nvPr>
            <p:ph type="sldNum" sz="quarter" idx="12"/>
          </p:nvPr>
        </p:nvSpPr>
        <p:spPr/>
        <p:txBody>
          <a:bodyPr/>
          <a:lstStyle/>
          <a:p>
            <a:fld id="{69E57DC2-970A-4B3E-BB1C-7A09969E49DF}" type="slidenum">
              <a:rPr lang="en-US" smtClean="0"/>
              <a:t>20</a:t>
            </a:fld>
            <a:endParaRPr lang="en-US" dirty="0"/>
          </a:p>
        </p:txBody>
      </p:sp>
    </p:spTree>
    <p:extLst>
      <p:ext uri="{BB962C8B-B14F-4D97-AF65-F5344CB8AC3E}">
        <p14:creationId xmlns:p14="http://schemas.microsoft.com/office/powerpoint/2010/main" val="2572826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ED4D13-C864-874F-A866-E351456B32B0}"/>
                  </a:ext>
                </a:extLst>
              </p:cNvPr>
              <p:cNvSpPr>
                <a:spLocks noGrp="1"/>
              </p:cNvSpPr>
              <p:nvPr>
                <p:ph idx="1"/>
              </p:nvPr>
            </p:nvSpPr>
            <p:spPr>
              <a:xfrm>
                <a:off x="814389" y="185739"/>
                <a:ext cx="10801351" cy="6267647"/>
              </a:xfrm>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en-US" sz="1800" dirty="0">
                    <a:solidFill>
                      <a:srgbClr val="191B0E"/>
                    </a:solidFill>
                    <a:ea typeface="Cambria Math" panose="02040503050406030204" pitchFamily="18" charset="0"/>
                  </a:rPr>
                  <a:t>1. And any new face F </a:t>
                </a:r>
                <a:r>
                  <a:rPr lang="en-US" sz="1800" baseline="-25000" dirty="0">
                    <a:solidFill>
                      <a:srgbClr val="191B0E"/>
                    </a:solidFill>
                    <a:ea typeface="Cambria Math" panose="02040503050406030204" pitchFamily="18" charset="0"/>
                  </a:rPr>
                  <a:t>N</a:t>
                </a:r>
                <a:r>
                  <a:rPr lang="en-US" sz="1800" baseline="30000" dirty="0">
                    <a:solidFill>
                      <a:srgbClr val="191B0E"/>
                    </a:solidFill>
                    <a:ea typeface="Cambria Math" panose="02040503050406030204" pitchFamily="18" charset="0"/>
                  </a:rPr>
                  <a:t>2</a:t>
                </a:r>
                <a:r>
                  <a:rPr lang="en-US" sz="1800" baseline="-25000" dirty="0">
                    <a:solidFill>
                      <a:srgbClr val="191B0E"/>
                    </a:solidFill>
                    <a:ea typeface="Cambria Math" panose="02040503050406030204" pitchFamily="18" charset="0"/>
                  </a:rPr>
                  <a:t>X 1</a:t>
                </a:r>
                <a:r>
                  <a:rPr lang="en-US" sz="1800" dirty="0">
                    <a:solidFill>
                      <a:srgbClr val="191B0E"/>
                    </a:solidFill>
                    <a:ea typeface="Cambria Math" panose="02040503050406030204" pitchFamily="18" charset="0"/>
                  </a:rPr>
                  <a:t> can be projected into the eigenspace by </a:t>
                </a:r>
              </a:p>
              <a:p>
                <a:pPr marL="0" indent="0" algn="ctr">
                  <a:buNone/>
                </a:pPr>
                <a14:m>
                  <m:oMathPara xmlns:m="http://schemas.openxmlformats.org/officeDocument/2006/math">
                    <m:oMathParaPr>
                      <m:jc m:val="centerGroup"/>
                    </m:oMathParaPr>
                    <m:oMath xmlns:m="http://schemas.openxmlformats.org/officeDocument/2006/math">
                      <m:sSub>
                        <m:sSubPr>
                          <m:ctrlPr>
                            <a:rPr lang="en-US" sz="3600" i="1">
                              <a:solidFill>
                                <a:srgbClr val="191B0E"/>
                              </a:solidFill>
                              <a:latin typeface="Cambria Math" panose="02040503050406030204" pitchFamily="18" charset="0"/>
                              <a:ea typeface="Cambria Math" panose="02040503050406030204" pitchFamily="18" charset="0"/>
                            </a:rPr>
                          </m:ctrlPr>
                        </m:sSubPr>
                        <m:e>
                          <m:r>
                            <a:rPr lang="en-US" sz="3600" i="1">
                              <a:solidFill>
                                <a:srgbClr val="191B0E"/>
                              </a:solidFill>
                              <a:latin typeface="Cambria Math" panose="02040503050406030204" pitchFamily="18" charset="0"/>
                              <a:ea typeface="Cambria Math" panose="02040503050406030204" pitchFamily="18" charset="0"/>
                            </a:rPr>
                            <m:t>𝑤</m:t>
                          </m:r>
                        </m:e>
                        <m:sub>
                          <m:r>
                            <a:rPr lang="en-US" sz="3600" i="1">
                              <a:solidFill>
                                <a:srgbClr val="191B0E"/>
                              </a:solidFill>
                              <a:latin typeface="Cambria Math" panose="02040503050406030204" pitchFamily="18" charset="0"/>
                              <a:ea typeface="Cambria Math" panose="02040503050406030204" pitchFamily="18" charset="0"/>
                            </a:rPr>
                            <m:t>𝑘</m:t>
                          </m:r>
                        </m:sub>
                      </m:sSub>
                      <m:r>
                        <a:rPr lang="en-US" sz="3600" i="1">
                          <a:solidFill>
                            <a:srgbClr val="191B0E"/>
                          </a:solidFill>
                          <a:latin typeface="Cambria Math" panose="02040503050406030204" pitchFamily="18" charset="0"/>
                          <a:ea typeface="Cambria Math" panose="02040503050406030204" pitchFamily="18" charset="0"/>
                        </a:rPr>
                        <m:t>=</m:t>
                      </m:r>
                      <m:sSubSup>
                        <m:sSubSupPr>
                          <m:ctrlPr>
                            <a:rPr lang="en-US" sz="3600" i="1">
                              <a:solidFill>
                                <a:srgbClr val="191B0E"/>
                              </a:solidFill>
                              <a:latin typeface="Cambria Math" panose="02040503050406030204" pitchFamily="18" charset="0"/>
                              <a:ea typeface="Cambria Math" panose="02040503050406030204" pitchFamily="18" charset="0"/>
                            </a:rPr>
                          </m:ctrlPr>
                        </m:sSubSupPr>
                        <m:e>
                          <m:r>
                            <a:rPr lang="en-US" sz="3600" i="1">
                              <a:solidFill>
                                <a:srgbClr val="191B0E"/>
                              </a:solidFill>
                              <a:latin typeface="Cambria Math" panose="02040503050406030204" pitchFamily="18" charset="0"/>
                              <a:ea typeface="Cambria Math" panose="02040503050406030204" pitchFamily="18" charset="0"/>
                            </a:rPr>
                            <m:t>𝑢</m:t>
                          </m:r>
                        </m:e>
                        <m:sub>
                          <m:r>
                            <a:rPr lang="en-US" sz="3600" i="1">
                              <a:solidFill>
                                <a:srgbClr val="191B0E"/>
                              </a:solidFill>
                              <a:latin typeface="Cambria Math" panose="02040503050406030204" pitchFamily="18" charset="0"/>
                              <a:ea typeface="Cambria Math" panose="02040503050406030204" pitchFamily="18" charset="0"/>
                            </a:rPr>
                            <m:t>𝑘</m:t>
                          </m:r>
                        </m:sub>
                        <m:sup>
                          <m:r>
                            <a:rPr lang="en-US" sz="3600" i="1">
                              <a:solidFill>
                                <a:srgbClr val="191B0E"/>
                              </a:solidFill>
                              <a:latin typeface="Cambria Math" panose="02040503050406030204" pitchFamily="18" charset="0"/>
                              <a:ea typeface="Cambria Math" panose="02040503050406030204" pitchFamily="18" charset="0"/>
                            </a:rPr>
                            <m:t>𝑇</m:t>
                          </m:r>
                        </m:sup>
                      </m:sSubSup>
                      <m:d>
                        <m:dPr>
                          <m:ctrlPr>
                            <a:rPr lang="en-US" sz="3600" i="1">
                              <a:solidFill>
                                <a:srgbClr val="191B0E"/>
                              </a:solidFill>
                              <a:latin typeface="Cambria Math" panose="02040503050406030204" pitchFamily="18" charset="0"/>
                              <a:ea typeface="Cambria Math" panose="02040503050406030204" pitchFamily="18" charset="0"/>
                            </a:rPr>
                          </m:ctrlPr>
                        </m:dPr>
                        <m:e>
                          <m:r>
                            <a:rPr lang="en-US" sz="3600" i="1">
                              <a:solidFill>
                                <a:srgbClr val="191B0E"/>
                              </a:solidFill>
                              <a:latin typeface="Cambria Math" panose="02040503050406030204" pitchFamily="18" charset="0"/>
                              <a:ea typeface="Cambria Math" panose="02040503050406030204" pitchFamily="18" charset="0"/>
                            </a:rPr>
                            <m:t>𝐹</m:t>
                          </m:r>
                          <m:r>
                            <a:rPr lang="en-US" sz="3600" i="1">
                              <a:solidFill>
                                <a:srgbClr val="191B0E"/>
                              </a:solidFill>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𝜇</m:t>
                          </m:r>
                        </m:e>
                      </m:d>
                    </m:oMath>
                  </m:oMathPara>
                </a14:m>
                <a:endParaRPr lang="en-US" sz="3600" dirty="0">
                  <a:solidFill>
                    <a:srgbClr val="191B0E"/>
                  </a:solidFill>
                  <a:ea typeface="Cambria Math" panose="02040503050406030204" pitchFamily="18" charset="0"/>
                </a:endParaRPr>
              </a:p>
              <a:p>
                <a:pPr marL="0" indent="0" algn="r">
                  <a:buNone/>
                </a:pPr>
                <a:r>
                  <a:rPr lang="en-US" sz="1600" dirty="0">
                    <a:solidFill>
                      <a:srgbClr val="191B0E"/>
                    </a:solidFill>
                    <a:ea typeface="Cambria Math" panose="02040503050406030204" pitchFamily="18" charset="0"/>
                  </a:rPr>
                  <a:t>where, k=1,2,3,…,(less than 30)</a:t>
                </a:r>
              </a:p>
              <a:p>
                <a:pPr marL="0" indent="0" algn="r">
                  <a:buNone/>
                </a:pPr>
                <a:r>
                  <a:rPr lang="en-US" sz="1600" dirty="0">
                    <a:solidFill>
                      <a:srgbClr val="191B0E"/>
                    </a:solidFill>
                  </a:rPr>
                  <a:t>And, </a:t>
                </a:r>
                <a14:m>
                  <m:oMath xmlns:m="http://schemas.openxmlformats.org/officeDocument/2006/math">
                    <m:sSub>
                      <m:sSubPr>
                        <m:ctrlPr>
                          <a:rPr lang="en-US" sz="1600" i="1">
                            <a:solidFill>
                              <a:srgbClr val="191B0E"/>
                            </a:solidFill>
                            <a:latin typeface="Cambria Math" panose="02040503050406030204" pitchFamily="18" charset="0"/>
                            <a:ea typeface="Cambria Math" panose="02040503050406030204" pitchFamily="18" charset="0"/>
                          </a:rPr>
                        </m:ctrlPr>
                      </m:sSubPr>
                      <m:e>
                        <m:r>
                          <a:rPr lang="en-US" sz="1600" i="1">
                            <a:solidFill>
                              <a:srgbClr val="191B0E"/>
                            </a:solidFill>
                            <a:latin typeface="Cambria Math" panose="02040503050406030204" pitchFamily="18" charset="0"/>
                            <a:ea typeface="Cambria Math" panose="02040503050406030204" pitchFamily="18" charset="0"/>
                          </a:rPr>
                          <m:t>𝑤</m:t>
                        </m:r>
                      </m:e>
                      <m:sub>
                        <m:r>
                          <a:rPr lang="en-US" sz="1600" i="1">
                            <a:solidFill>
                              <a:srgbClr val="191B0E"/>
                            </a:solidFill>
                            <a:latin typeface="Cambria Math" panose="02040503050406030204" pitchFamily="18" charset="0"/>
                            <a:ea typeface="Cambria Math" panose="02040503050406030204" pitchFamily="18" charset="0"/>
                          </a:rPr>
                          <m:t>𝑘</m:t>
                        </m:r>
                      </m:sub>
                    </m:sSub>
                  </m:oMath>
                </a14:m>
                <a:r>
                  <a:rPr lang="en-US" sz="1400" dirty="0"/>
                  <a:t> are the weights of the corresponding image.</a:t>
                </a:r>
              </a:p>
              <a:p>
                <a:pPr marL="0" indent="0">
                  <a:buNone/>
                </a:pPr>
                <a:r>
                  <a:rPr lang="en-US" dirty="0"/>
                  <a:t>Now </a:t>
                </a:r>
                <a14:m>
                  <m:oMath xmlns:m="http://schemas.openxmlformats.org/officeDocument/2006/math">
                    <m:r>
                      <m:rPr>
                        <m:sty m:val="p"/>
                      </m:rPr>
                      <a:rPr lang="el-GR" i="1">
                        <a:latin typeface="Cambria Math" panose="02040503050406030204" pitchFamily="18" charset="0"/>
                        <a:ea typeface="Cambria Math" panose="02040503050406030204" pitchFamily="18" charset="0"/>
                      </a:rPr>
                      <m:t>Ω</m:t>
                    </m:r>
                  </m:oMath>
                </a14:m>
                <a:r>
                  <a:rPr lang="en-US" dirty="0"/>
                  <a:t> is the weight matrix of the new image with respect to the k-basis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l-GR" sz="2400" i="1">
                          <a:latin typeface="Cambria Math" panose="02040503050406030204" pitchFamily="18" charset="0"/>
                          <a:ea typeface="Cambria Math" panose="02040503050406030204" pitchFamily="18" charset="0"/>
                        </a:rPr>
                        <m:t>Ω</m:t>
                      </m:r>
                      <m:r>
                        <a:rPr lang="en-US" sz="2400" i="1">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m>
                            <m:mPr>
                              <m:mcs>
                                <m:mc>
                                  <m:mcPr>
                                    <m:count m:val="1"/>
                                    <m:mcJc m:val="center"/>
                                  </m:mcPr>
                                </m:mc>
                              </m:mcs>
                              <m:ctrlPr>
                                <a:rPr lang="en-US" sz="2400" i="1">
                                  <a:latin typeface="Cambria Math" panose="02040503050406030204" pitchFamily="18" charset="0"/>
                                  <a:ea typeface="Cambria Math" panose="02040503050406030204" pitchFamily="18" charset="0"/>
                                </a:rPr>
                              </m:ctrlPr>
                            </m:mPr>
                            <m:m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𝑤</m:t>
                                    </m:r>
                                  </m:e>
                                  <m:sub>
                                    <m:r>
                                      <a:rPr lang="en-US" sz="2400" i="1">
                                        <a:latin typeface="Cambria Math" panose="02040503050406030204" pitchFamily="18" charset="0"/>
                                        <a:ea typeface="Cambria Math" panose="02040503050406030204" pitchFamily="18" charset="0"/>
                                      </a:rPr>
                                      <m:t>1</m:t>
                                    </m:r>
                                  </m:sub>
                                </m:sSub>
                              </m:e>
                            </m:mr>
                            <m:m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𝑤</m:t>
                                    </m:r>
                                  </m:e>
                                  <m:sub>
                                    <m:r>
                                      <a:rPr lang="en-US" sz="2400" i="1">
                                        <a:latin typeface="Cambria Math" panose="02040503050406030204" pitchFamily="18" charset="0"/>
                                        <a:ea typeface="Cambria Math" panose="02040503050406030204" pitchFamily="18" charset="0"/>
                                      </a:rPr>
                                      <m:t>2</m:t>
                                    </m:r>
                                  </m:sub>
                                </m:sSub>
                              </m:e>
                            </m:mr>
                            <m:mr>
                              <m:e>
                                <m:m>
                                  <m:mPr>
                                    <m:mcs>
                                      <m:mc>
                                        <m:mcPr>
                                          <m:count m:val="1"/>
                                          <m:mcJc m:val="center"/>
                                        </m:mcPr>
                                      </m:mc>
                                    </m:mcs>
                                    <m:ctrlPr>
                                      <a:rPr lang="en-US" sz="2400" i="1">
                                        <a:latin typeface="Cambria Math" panose="02040503050406030204" pitchFamily="18" charset="0"/>
                                        <a:ea typeface="Cambria Math" panose="02040503050406030204" pitchFamily="18" charset="0"/>
                                      </a:rPr>
                                    </m:ctrlPr>
                                  </m:mPr>
                                  <m:m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𝑤</m:t>
                                          </m:r>
                                        </m:e>
                                        <m:sub>
                                          <m:r>
                                            <a:rPr lang="en-US" sz="2400" i="1">
                                              <a:latin typeface="Cambria Math" panose="02040503050406030204" pitchFamily="18" charset="0"/>
                                              <a:ea typeface="Cambria Math" panose="02040503050406030204" pitchFamily="18" charset="0"/>
                                            </a:rPr>
                                            <m:t>3</m:t>
                                          </m:r>
                                        </m:sub>
                                      </m:sSub>
                                    </m:e>
                                  </m:mr>
                                  <m:mr>
                                    <m:e>
                                      <m:r>
                                        <a:rPr lang="en-US" sz="2400" i="1">
                                          <a:latin typeface="Cambria Math" panose="02040503050406030204" pitchFamily="18" charset="0"/>
                                          <a:ea typeface="Cambria Math" panose="02040503050406030204" pitchFamily="18" charset="0"/>
                                        </a:rPr>
                                        <m:t>⋮</m:t>
                                      </m:r>
                                    </m:e>
                                  </m:mr>
                                  <m:m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𝑤</m:t>
                                          </m:r>
                                        </m:e>
                                        <m:sub>
                                          <m:r>
                                            <a:rPr lang="en-US" sz="2400" i="1">
                                              <a:latin typeface="Cambria Math" panose="02040503050406030204" pitchFamily="18" charset="0"/>
                                              <a:ea typeface="Cambria Math" panose="02040503050406030204" pitchFamily="18" charset="0"/>
                                            </a:rPr>
                                            <m:t>𝑘</m:t>
                                          </m:r>
                                        </m:sub>
                                      </m:sSub>
                                    </m:e>
                                  </m:mr>
                                </m:m>
                              </m:e>
                            </m:mr>
                          </m:m>
                        </m:e>
                      </m:d>
                    </m:oMath>
                  </m:oMathPara>
                </a14:m>
                <a:endParaRPr lang="en-US" sz="1800" dirty="0"/>
              </a:p>
              <a:p>
                <a:pPr marL="0" indent="0">
                  <a:buNone/>
                </a:pPr>
                <a:r>
                  <a:rPr lang="en-US" sz="1800" dirty="0"/>
                  <a:t>And, </a:t>
                </a: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baseline="-25000" dirty="0">
                    <a:latin typeface="Lucida Handwriting" panose="03010101010101010101" pitchFamily="66" charset="77"/>
                  </a:rPr>
                  <a:t>l</a:t>
                </a:r>
                <a:r>
                  <a:rPr lang="en-US" sz="1800" dirty="0"/>
                  <a:t> are the weights of the eigenfaces u</a:t>
                </a:r>
                <a:r>
                  <a:rPr lang="en-US" sz="1800" baseline="-25000" dirty="0">
                    <a:latin typeface="Lucida Handwriting" panose="03010101010101010101" pitchFamily="66" charset="77"/>
                  </a:rPr>
                  <a:t>l </a:t>
                </a:r>
                <a:r>
                  <a:rPr lang="en-US" sz="1800" dirty="0"/>
                  <a:t> and </a:t>
                </a:r>
                <a:r>
                  <a:rPr lang="en-US" sz="1800" dirty="0">
                    <a:latin typeface="Lucida Handwriting" panose="03010101010101010101" pitchFamily="66" charset="77"/>
                  </a:rPr>
                  <a:t>l </a:t>
                </a:r>
                <a:r>
                  <a:rPr lang="en-US" sz="1800" dirty="0"/>
                  <a:t>= 0,1,2,…,k</a:t>
                </a:r>
              </a:p>
              <a:p>
                <a:pPr marL="0" indent="0" algn="ctr">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𝑒</m:t>
                          </m:r>
                        </m:e>
                        <m:sub>
                          <m:r>
                            <a:rPr lang="en-US" sz="2800" i="1">
                              <a:latin typeface="Cambria Math" panose="02040503050406030204" pitchFamily="18" charset="0"/>
                            </a:rPr>
                            <m:t>𝑟</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𝑚𝑖𝑛</m:t>
                          </m:r>
                        </m:e>
                        <m:sub>
                          <m:r>
                            <a:rPr lang="en-US" sz="2800" i="1">
                              <a:latin typeface="Cambria Math" panose="02040503050406030204" pitchFamily="18" charset="0"/>
                            </a:rPr>
                            <m:t>𝑙</m:t>
                          </m:r>
                        </m:sub>
                      </m:sSub>
                      <m:r>
                        <a:rPr lang="en-US" sz="2800" i="1">
                          <a:latin typeface="Cambria Math" panose="02040503050406030204" pitchFamily="18" charset="0"/>
                          <a:ea typeface="Cambria Math" panose="02040503050406030204" pitchFamily="18" charset="0"/>
                        </a:rPr>
                        <m:t>∥</m:t>
                      </m:r>
                      <m:r>
                        <m:rPr>
                          <m:sty m:val="p"/>
                        </m:rPr>
                        <a:rPr lang="el-GR" sz="2800" i="1">
                          <a:latin typeface="Cambria Math" panose="02040503050406030204" pitchFamily="18" charset="0"/>
                          <a:ea typeface="Cambria Math" panose="02040503050406030204" pitchFamily="18" charset="0"/>
                        </a:rPr>
                        <m:t>Ω</m:t>
                      </m:r>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m:rPr>
                              <m:sty m:val="p"/>
                            </m:rPr>
                            <a:rPr lang="el-GR" sz="2800" i="1">
                              <a:latin typeface="Cambria Math" panose="02040503050406030204" pitchFamily="18" charset="0"/>
                              <a:ea typeface="Cambria Math" panose="02040503050406030204" pitchFamily="18" charset="0"/>
                            </a:rPr>
                            <m:t>Ω</m:t>
                          </m:r>
                        </m:e>
                        <m:sub>
                          <m:r>
                            <a:rPr lang="en-US" sz="2800" i="1">
                              <a:latin typeface="Cambria Math" panose="02040503050406030204" pitchFamily="18" charset="0"/>
                              <a:ea typeface="Cambria Math" panose="02040503050406030204" pitchFamily="18" charset="0"/>
                            </a:rPr>
                            <m:t>𝑙</m:t>
                          </m:r>
                        </m:sub>
                      </m:sSub>
                      <m:r>
                        <a:rPr lang="en-US" sz="2800" i="1">
                          <a:latin typeface="Cambria Math" panose="02040503050406030204" pitchFamily="18" charset="0"/>
                          <a:ea typeface="Cambria Math" panose="02040503050406030204" pitchFamily="18" charset="0"/>
                        </a:rPr>
                        <m:t>∥</m:t>
                      </m:r>
                    </m:oMath>
                  </m:oMathPara>
                </a14:m>
                <a:endParaRPr lang="en-US" sz="1800" dirty="0"/>
              </a:p>
              <a:p>
                <a:pPr marL="0" indent="0">
                  <a:buNone/>
                </a:pPr>
                <a:r>
                  <a:rPr lang="en-US" sz="1800" dirty="0"/>
                  <a:t>Finally if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𝑒</m:t>
                        </m:r>
                      </m:e>
                      <m:sub>
                        <m:r>
                          <a:rPr lang="en-US" sz="1800" i="1">
                            <a:latin typeface="Cambria Math" panose="02040503050406030204" pitchFamily="18" charset="0"/>
                          </a:rPr>
                          <m:t>𝑟</m:t>
                        </m:r>
                      </m:sub>
                    </m:sSub>
                  </m:oMath>
                </a14:m>
                <a:r>
                  <a:rPr lang="en-US" sz="1800" dirty="0"/>
                  <a:t> is below the threshold value chosen, </a:t>
                </a:r>
              </a:p>
              <a:p>
                <a:pPr marL="0" indent="0">
                  <a:buNone/>
                </a:pPr>
                <a:r>
                  <a:rPr lang="en-US" sz="1800" dirty="0"/>
                  <a:t>	then we say that the image </a:t>
                </a:r>
                <a:r>
                  <a:rPr lang="en-US" sz="2400" dirty="0"/>
                  <a:t>F</a:t>
                </a:r>
                <a:r>
                  <a:rPr lang="en-US" sz="1800" dirty="0"/>
                  <a:t> is matched with the </a:t>
                </a:r>
                <a:r>
                  <a:rPr lang="en-US" sz="1800" dirty="0">
                    <a:latin typeface="Lucida Handwriting" panose="03010101010101010101" pitchFamily="66" charset="77"/>
                  </a:rPr>
                  <a:t>l </a:t>
                </a:r>
                <a:r>
                  <a:rPr lang="en-US" sz="1800" dirty="0"/>
                  <a:t> face;</a:t>
                </a:r>
              </a:p>
              <a:p>
                <a:pPr marL="0" indent="0">
                  <a:buNone/>
                </a:pPr>
                <a:r>
                  <a:rPr lang="en-US" sz="1800" dirty="0"/>
                  <a:t>	else the face is not matched from any faces in training set.</a:t>
                </a:r>
              </a:p>
            </p:txBody>
          </p:sp>
        </mc:Choice>
        <mc:Fallback xmlns="">
          <p:sp>
            <p:nvSpPr>
              <p:cNvPr id="3" name="Content Placeholder 2">
                <a:extLst>
                  <a:ext uri="{FF2B5EF4-FFF2-40B4-BE49-F238E27FC236}">
                    <a16:creationId xmlns:a16="http://schemas.microsoft.com/office/drawing/2014/main" id="{77ED4D13-C864-874F-A866-E351456B32B0}"/>
                  </a:ext>
                </a:extLst>
              </p:cNvPr>
              <p:cNvSpPr>
                <a:spLocks noGrp="1" noRot="1" noChangeAspect="1" noMove="1" noResize="1" noEditPoints="1" noAdjustHandles="1" noChangeArrowheads="1" noChangeShapeType="1" noTextEdit="1"/>
              </p:cNvSpPr>
              <p:nvPr>
                <p:ph idx="1"/>
              </p:nvPr>
            </p:nvSpPr>
            <p:spPr>
              <a:xfrm>
                <a:off x="814389" y="185739"/>
                <a:ext cx="10801351" cy="6267647"/>
              </a:xfrm>
              <a:blipFill>
                <a:blip r:embed="rId2"/>
                <a:stretch>
                  <a:fillRect l="-351" t="-201" r="-234" b="-100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7A603BF-B0EB-E34C-9A85-DF20416F9453}"/>
              </a:ext>
            </a:extLst>
          </p:cNvPr>
          <p:cNvSpPr>
            <a:spLocks noGrp="1"/>
          </p:cNvSpPr>
          <p:nvPr>
            <p:ph type="dt" sz="half" idx="10"/>
          </p:nvPr>
        </p:nvSpPr>
        <p:spPr/>
        <p:txBody>
          <a:bodyPr/>
          <a:lstStyle/>
          <a:p>
            <a:r>
              <a:rPr lang="en-IN"/>
              <a:t>18/01/21</a:t>
            </a:r>
            <a:endParaRPr lang="en-US" dirty="0"/>
          </a:p>
        </p:txBody>
      </p:sp>
      <p:sp>
        <p:nvSpPr>
          <p:cNvPr id="5" name="Footer Placeholder 4">
            <a:extLst>
              <a:ext uri="{FF2B5EF4-FFF2-40B4-BE49-F238E27FC236}">
                <a16:creationId xmlns:a16="http://schemas.microsoft.com/office/drawing/2014/main" id="{CBE3B305-DDE2-A740-AAC9-49D2C118C5C0}"/>
              </a:ext>
            </a:extLst>
          </p:cNvPr>
          <p:cNvSpPr>
            <a:spLocks noGrp="1"/>
          </p:cNvSpPr>
          <p:nvPr>
            <p:ph type="ftr" sz="quarter" idx="11"/>
          </p:nvPr>
        </p:nvSpPr>
        <p:spPr/>
        <p:txBody>
          <a:bodyPr/>
          <a:lstStyle/>
          <a:p>
            <a:r>
              <a:rPr lang="en-US"/>
              <a:t>Presented by Abhiishek S Chugh. Regd.no. 20001</a:t>
            </a:r>
            <a:endParaRPr lang="en-US" dirty="0"/>
          </a:p>
        </p:txBody>
      </p:sp>
      <p:sp>
        <p:nvSpPr>
          <p:cNvPr id="6" name="Slide Number Placeholder 5">
            <a:extLst>
              <a:ext uri="{FF2B5EF4-FFF2-40B4-BE49-F238E27FC236}">
                <a16:creationId xmlns:a16="http://schemas.microsoft.com/office/drawing/2014/main" id="{F99D4C1E-A729-C343-B200-4D65FAE275A2}"/>
              </a:ext>
            </a:extLst>
          </p:cNvPr>
          <p:cNvSpPr>
            <a:spLocks noGrp="1"/>
          </p:cNvSpPr>
          <p:nvPr>
            <p:ph type="sldNum" sz="quarter" idx="12"/>
          </p:nvPr>
        </p:nvSpPr>
        <p:spPr/>
        <p:txBody>
          <a:bodyPr/>
          <a:lstStyle/>
          <a:p>
            <a:fld id="{69E57DC2-970A-4B3E-BB1C-7A09969E49DF}" type="slidenum">
              <a:rPr lang="en-US" smtClean="0"/>
              <a:t>21</a:t>
            </a:fld>
            <a:endParaRPr lang="en-US" dirty="0"/>
          </a:p>
        </p:txBody>
      </p:sp>
    </p:spTree>
    <p:extLst>
      <p:ext uri="{BB962C8B-B14F-4D97-AF65-F5344CB8AC3E}">
        <p14:creationId xmlns:p14="http://schemas.microsoft.com/office/powerpoint/2010/main" val="251224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This is the reconstruction of the face in the 15- space.">
            <a:extLst>
              <a:ext uri="{FF2B5EF4-FFF2-40B4-BE49-F238E27FC236}">
                <a16:creationId xmlns:a16="http://schemas.microsoft.com/office/drawing/2014/main" id="{C9F8E27E-7DA8-0C4D-B215-B841E58C335A}"/>
              </a:ext>
              <a:ext uri="{C183D7F6-B498-43B3-948B-1728B52AA6E4}">
                <adec:decorative xmlns:adec="http://schemas.microsoft.com/office/drawing/2017/decorative" val="0"/>
              </a:ext>
            </a:extLst>
          </p:cNvPr>
          <p:cNvPicPr>
            <a:picLocks noGrp="1" noChangeAspect="1"/>
          </p:cNvPicPr>
          <p:nvPr>
            <p:ph idx="1"/>
          </p:nvPr>
        </p:nvPicPr>
        <p:blipFill>
          <a:blip r:embed="rId3"/>
          <a:stretch>
            <a:fillRect/>
          </a:stretch>
        </p:blipFill>
        <p:spPr>
          <a:xfrm>
            <a:off x="783287" y="878899"/>
            <a:ext cx="10625429" cy="5100205"/>
          </a:xfrm>
          <a:prstGeom prst="rect">
            <a:avLst/>
          </a:prstGeom>
        </p:spPr>
      </p:pic>
      <p:sp>
        <p:nvSpPr>
          <p:cNvPr id="8" name="TextBox 7">
            <a:extLst>
              <a:ext uri="{FF2B5EF4-FFF2-40B4-BE49-F238E27FC236}">
                <a16:creationId xmlns:a16="http://schemas.microsoft.com/office/drawing/2014/main" id="{B5C47C46-0C80-BB4B-AE59-1FC9DF0DCFCC}"/>
              </a:ext>
            </a:extLst>
          </p:cNvPr>
          <p:cNvSpPr txBox="1"/>
          <p:nvPr/>
        </p:nvSpPr>
        <p:spPr>
          <a:xfrm>
            <a:off x="4048305" y="5993855"/>
            <a:ext cx="4802084" cy="369332"/>
          </a:xfrm>
          <a:prstGeom prst="rect">
            <a:avLst/>
          </a:prstGeom>
          <a:noFill/>
        </p:spPr>
        <p:txBody>
          <a:bodyPr wrap="none" rtlCol="0">
            <a:spAutoFit/>
          </a:bodyPr>
          <a:lstStyle/>
          <a:p>
            <a:r>
              <a:rPr lang="en-US" dirty="0"/>
              <a:t>This is the image reconstructed in the 15-space</a:t>
            </a:r>
          </a:p>
        </p:txBody>
      </p:sp>
      <p:sp>
        <p:nvSpPr>
          <p:cNvPr id="3" name="Date Placeholder 2">
            <a:extLst>
              <a:ext uri="{FF2B5EF4-FFF2-40B4-BE49-F238E27FC236}">
                <a16:creationId xmlns:a16="http://schemas.microsoft.com/office/drawing/2014/main" id="{A6F87236-A2B8-F54E-81E5-E27BAD84E7E6}"/>
              </a:ext>
            </a:extLst>
          </p:cNvPr>
          <p:cNvSpPr>
            <a:spLocks noGrp="1"/>
          </p:cNvSpPr>
          <p:nvPr>
            <p:ph type="dt" sz="half" idx="10"/>
          </p:nvPr>
        </p:nvSpPr>
        <p:spPr/>
        <p:txBody>
          <a:bodyPr/>
          <a:lstStyle/>
          <a:p>
            <a:r>
              <a:rPr lang="en-IN"/>
              <a:t>18/01/21</a:t>
            </a:r>
            <a:endParaRPr lang="en-US" dirty="0"/>
          </a:p>
        </p:txBody>
      </p:sp>
      <p:sp>
        <p:nvSpPr>
          <p:cNvPr id="4" name="Footer Placeholder 3">
            <a:extLst>
              <a:ext uri="{FF2B5EF4-FFF2-40B4-BE49-F238E27FC236}">
                <a16:creationId xmlns:a16="http://schemas.microsoft.com/office/drawing/2014/main" id="{5F397985-4AD1-F749-94D6-A0DFB904C821}"/>
              </a:ext>
            </a:extLst>
          </p:cNvPr>
          <p:cNvSpPr>
            <a:spLocks noGrp="1"/>
          </p:cNvSpPr>
          <p:nvPr>
            <p:ph type="ftr" sz="quarter" idx="11"/>
          </p:nvPr>
        </p:nvSpPr>
        <p:spPr/>
        <p:txBody>
          <a:bodyPr/>
          <a:lstStyle/>
          <a:p>
            <a:r>
              <a:rPr lang="en-US"/>
              <a:t>Presented by Abhiishek S Chugh. Regd.no. 20001</a:t>
            </a:r>
            <a:endParaRPr lang="en-US" dirty="0"/>
          </a:p>
        </p:txBody>
      </p:sp>
      <p:sp>
        <p:nvSpPr>
          <p:cNvPr id="5" name="Slide Number Placeholder 4">
            <a:extLst>
              <a:ext uri="{FF2B5EF4-FFF2-40B4-BE49-F238E27FC236}">
                <a16:creationId xmlns:a16="http://schemas.microsoft.com/office/drawing/2014/main" id="{D47CBA3C-35C8-2A49-8F5D-CC0205C30523}"/>
              </a:ext>
            </a:extLst>
          </p:cNvPr>
          <p:cNvSpPr>
            <a:spLocks noGrp="1"/>
          </p:cNvSpPr>
          <p:nvPr>
            <p:ph type="sldNum" sz="quarter" idx="12"/>
          </p:nvPr>
        </p:nvSpPr>
        <p:spPr/>
        <p:txBody>
          <a:bodyPr/>
          <a:lstStyle/>
          <a:p>
            <a:fld id="{69E57DC2-970A-4B3E-BB1C-7A09969E49DF}" type="slidenum">
              <a:rPr lang="en-US" smtClean="0"/>
              <a:t>22</a:t>
            </a:fld>
            <a:endParaRPr lang="en-US" dirty="0"/>
          </a:p>
        </p:txBody>
      </p:sp>
    </p:spTree>
    <p:extLst>
      <p:ext uri="{BB962C8B-B14F-4D97-AF65-F5344CB8AC3E}">
        <p14:creationId xmlns:p14="http://schemas.microsoft.com/office/powerpoint/2010/main" val="177836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9" y="744470"/>
            <a:ext cx="10674117" cy="5349671"/>
            <a:chOff x="752858" y="744469"/>
            <a:chExt cx="10674117" cy="5349671"/>
          </a:xfrm>
        </p:grpSpPr>
        <p:sp>
          <p:nvSpPr>
            <p:cNvPr id="22"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3"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pic>
        <p:nvPicPr>
          <p:cNvPr id="5" name="Picture 4" descr="Chart&#10;&#10;Description automatically generated with medium confidence">
            <a:extLst>
              <a:ext uri="{FF2B5EF4-FFF2-40B4-BE49-F238E27FC236}">
                <a16:creationId xmlns:a16="http://schemas.microsoft.com/office/drawing/2014/main" id="{FFC663C2-EF1F-524E-B3A9-A189E9064C1F}"/>
              </a:ext>
            </a:extLst>
          </p:cNvPr>
          <p:cNvPicPr>
            <a:picLocks noChangeAspect="1"/>
          </p:cNvPicPr>
          <p:nvPr/>
        </p:nvPicPr>
        <p:blipFill rotWithShape="1">
          <a:blip r:embed="rId2"/>
          <a:srcRect t="5379" b="4604"/>
          <a:stretch/>
        </p:blipFill>
        <p:spPr>
          <a:xfrm>
            <a:off x="21" y="11"/>
            <a:ext cx="12191980" cy="6859300"/>
          </a:xfrm>
          <a:prstGeom prst="rect">
            <a:avLst/>
          </a:prstGeom>
        </p:spPr>
      </p:pic>
      <p:sp>
        <p:nvSpPr>
          <p:cNvPr id="25" name="Rectangle 24">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9"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29"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3"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9DB02901-5C03-694A-83FC-C36E5C95682D}"/>
              </a:ext>
            </a:extLst>
          </p:cNvPr>
          <p:cNvSpPr>
            <a:spLocks noGrp="1"/>
          </p:cNvSpPr>
          <p:nvPr>
            <p:ph type="title"/>
          </p:nvPr>
        </p:nvSpPr>
        <p:spPr>
          <a:xfrm>
            <a:off x="1915128" y="1788453"/>
            <a:ext cx="8361229" cy="2098227"/>
          </a:xfrm>
        </p:spPr>
        <p:txBody>
          <a:bodyPr vert="horz" lIns="91440" tIns="45720" rIns="91440" bIns="45720" rtlCol="0" anchor="b">
            <a:normAutofit/>
          </a:bodyPr>
          <a:lstStyle/>
          <a:p>
            <a:pPr algn="ctr"/>
            <a:r>
              <a:rPr lang="en-US" sz="7200" cap="all">
                <a:solidFill>
                  <a:schemeClr val="bg2"/>
                </a:solidFill>
              </a:rPr>
              <a:t>The code</a:t>
            </a:r>
          </a:p>
        </p:txBody>
      </p:sp>
      <p:sp>
        <p:nvSpPr>
          <p:cNvPr id="4" name="Date Placeholder 3">
            <a:extLst>
              <a:ext uri="{FF2B5EF4-FFF2-40B4-BE49-F238E27FC236}">
                <a16:creationId xmlns:a16="http://schemas.microsoft.com/office/drawing/2014/main" id="{8A90546E-0024-B742-9D10-E74E58D1BC22}"/>
              </a:ext>
            </a:extLst>
          </p:cNvPr>
          <p:cNvSpPr>
            <a:spLocks noGrp="1"/>
          </p:cNvSpPr>
          <p:nvPr>
            <p:ph type="dt" sz="half" idx="10"/>
          </p:nvPr>
        </p:nvSpPr>
        <p:spPr/>
        <p:txBody>
          <a:bodyPr/>
          <a:lstStyle/>
          <a:p>
            <a:r>
              <a:rPr lang="en-IN"/>
              <a:t>18/01/21</a:t>
            </a:r>
            <a:endParaRPr lang="en-US" dirty="0"/>
          </a:p>
        </p:txBody>
      </p:sp>
      <p:sp>
        <p:nvSpPr>
          <p:cNvPr id="6" name="Footer Placeholder 5">
            <a:extLst>
              <a:ext uri="{FF2B5EF4-FFF2-40B4-BE49-F238E27FC236}">
                <a16:creationId xmlns:a16="http://schemas.microsoft.com/office/drawing/2014/main" id="{BF3876B6-01A7-7E4D-BCA5-085ACA5FB6A4}"/>
              </a:ext>
            </a:extLst>
          </p:cNvPr>
          <p:cNvSpPr>
            <a:spLocks noGrp="1"/>
          </p:cNvSpPr>
          <p:nvPr>
            <p:ph type="ftr" sz="quarter" idx="11"/>
          </p:nvPr>
        </p:nvSpPr>
        <p:spPr/>
        <p:txBody>
          <a:bodyPr/>
          <a:lstStyle/>
          <a:p>
            <a:r>
              <a:rPr lang="en-US"/>
              <a:t>Presented by Abhiishek S Chugh. Regd.no. 20001</a:t>
            </a:r>
            <a:endParaRPr lang="en-US" dirty="0"/>
          </a:p>
        </p:txBody>
      </p:sp>
      <p:sp>
        <p:nvSpPr>
          <p:cNvPr id="7" name="Slide Number Placeholder 6">
            <a:extLst>
              <a:ext uri="{FF2B5EF4-FFF2-40B4-BE49-F238E27FC236}">
                <a16:creationId xmlns:a16="http://schemas.microsoft.com/office/drawing/2014/main" id="{5BEF1B26-B99C-5841-B25F-4BE48F613EFD}"/>
              </a:ext>
            </a:extLst>
          </p:cNvPr>
          <p:cNvSpPr>
            <a:spLocks noGrp="1"/>
          </p:cNvSpPr>
          <p:nvPr>
            <p:ph type="sldNum" sz="quarter" idx="12"/>
          </p:nvPr>
        </p:nvSpPr>
        <p:spPr/>
        <p:txBody>
          <a:bodyPr/>
          <a:lstStyle/>
          <a:p>
            <a:fld id="{69E57DC2-970A-4B3E-BB1C-7A09969E49DF}" type="slidenum">
              <a:rPr lang="en-US" smtClean="0"/>
              <a:t>23</a:t>
            </a:fld>
            <a:endParaRPr lang="en-US" dirty="0"/>
          </a:p>
        </p:txBody>
      </p:sp>
    </p:spTree>
    <p:extLst>
      <p:ext uri="{BB962C8B-B14F-4D97-AF65-F5344CB8AC3E}">
        <p14:creationId xmlns:p14="http://schemas.microsoft.com/office/powerpoint/2010/main" val="1342161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9" y="158781"/>
            <a:ext cx="11870265" cy="65378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oup of people's faces&#10;&#10;Description automatically generated with medium confidence">
            <a:extLst>
              <a:ext uri="{FF2B5EF4-FFF2-40B4-BE49-F238E27FC236}">
                <a16:creationId xmlns:a16="http://schemas.microsoft.com/office/drawing/2014/main" id="{A83AEADB-74C8-D749-816D-26D115B7AE6C}"/>
              </a:ext>
            </a:extLst>
          </p:cNvPr>
          <p:cNvPicPr>
            <a:picLocks noGrp="1" noChangeAspect="1"/>
          </p:cNvPicPr>
          <p:nvPr>
            <p:ph idx="1"/>
          </p:nvPr>
        </p:nvPicPr>
        <p:blipFill>
          <a:blip r:embed="rId2"/>
          <a:stretch>
            <a:fillRect/>
          </a:stretch>
        </p:blipFill>
        <p:spPr>
          <a:xfrm>
            <a:off x="2195347" y="481554"/>
            <a:ext cx="7677265" cy="5892303"/>
          </a:xfrm>
          <a:prstGeom prst="rect">
            <a:avLst/>
          </a:prstGeom>
        </p:spPr>
      </p:pic>
      <p:sp>
        <p:nvSpPr>
          <p:cNvPr id="3" name="Date Placeholder 2">
            <a:extLst>
              <a:ext uri="{FF2B5EF4-FFF2-40B4-BE49-F238E27FC236}">
                <a16:creationId xmlns:a16="http://schemas.microsoft.com/office/drawing/2014/main" id="{619BAC63-182B-5C46-A780-A2F82C64C3F2}"/>
              </a:ext>
            </a:extLst>
          </p:cNvPr>
          <p:cNvSpPr>
            <a:spLocks noGrp="1"/>
          </p:cNvSpPr>
          <p:nvPr>
            <p:ph type="dt" sz="half" idx="10"/>
          </p:nvPr>
        </p:nvSpPr>
        <p:spPr/>
        <p:txBody>
          <a:bodyPr/>
          <a:lstStyle/>
          <a:p>
            <a:r>
              <a:rPr lang="en-IN"/>
              <a:t>18/01/21</a:t>
            </a:r>
            <a:endParaRPr lang="en-US" dirty="0"/>
          </a:p>
        </p:txBody>
      </p:sp>
      <p:sp>
        <p:nvSpPr>
          <p:cNvPr id="4" name="Footer Placeholder 3">
            <a:extLst>
              <a:ext uri="{FF2B5EF4-FFF2-40B4-BE49-F238E27FC236}">
                <a16:creationId xmlns:a16="http://schemas.microsoft.com/office/drawing/2014/main" id="{FE73F9FE-0992-784B-9DA4-83410F9092DA}"/>
              </a:ext>
            </a:extLst>
          </p:cNvPr>
          <p:cNvSpPr>
            <a:spLocks noGrp="1"/>
          </p:cNvSpPr>
          <p:nvPr>
            <p:ph type="ftr" sz="quarter" idx="11"/>
          </p:nvPr>
        </p:nvSpPr>
        <p:spPr/>
        <p:txBody>
          <a:bodyPr/>
          <a:lstStyle/>
          <a:p>
            <a:r>
              <a:rPr lang="en-US"/>
              <a:t>Presented by Abhiishek S Chugh. Regd.no. 20001</a:t>
            </a:r>
            <a:endParaRPr lang="en-US" dirty="0"/>
          </a:p>
        </p:txBody>
      </p:sp>
      <p:sp>
        <p:nvSpPr>
          <p:cNvPr id="6" name="Slide Number Placeholder 5">
            <a:extLst>
              <a:ext uri="{FF2B5EF4-FFF2-40B4-BE49-F238E27FC236}">
                <a16:creationId xmlns:a16="http://schemas.microsoft.com/office/drawing/2014/main" id="{FB8810B1-2DAA-FA44-B16A-49CB49F05A5C}"/>
              </a:ext>
            </a:extLst>
          </p:cNvPr>
          <p:cNvSpPr>
            <a:spLocks noGrp="1"/>
          </p:cNvSpPr>
          <p:nvPr>
            <p:ph type="sldNum" sz="quarter" idx="12"/>
          </p:nvPr>
        </p:nvSpPr>
        <p:spPr/>
        <p:txBody>
          <a:bodyPr/>
          <a:lstStyle/>
          <a:p>
            <a:fld id="{69E57DC2-970A-4B3E-BB1C-7A09969E49DF}" type="slidenum">
              <a:rPr lang="en-US" smtClean="0"/>
              <a:t>24</a:t>
            </a:fld>
            <a:endParaRPr lang="en-US" dirty="0"/>
          </a:p>
        </p:txBody>
      </p:sp>
    </p:spTree>
    <p:extLst>
      <p:ext uri="{BB962C8B-B14F-4D97-AF65-F5344CB8AC3E}">
        <p14:creationId xmlns:p14="http://schemas.microsoft.com/office/powerpoint/2010/main" val="3033396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0A1C9-AC7C-4B49-9AF3-C343037E4E89}"/>
              </a:ext>
            </a:extLst>
          </p:cNvPr>
          <p:cNvSpPr>
            <a:spLocks noGrp="1"/>
          </p:cNvSpPr>
          <p:nvPr>
            <p:ph type="title"/>
          </p:nvPr>
        </p:nvSpPr>
        <p:spPr>
          <a:xfrm>
            <a:off x="1371602" y="685801"/>
            <a:ext cx="3282695" cy="1485900"/>
          </a:xfrm>
        </p:spPr>
        <p:txBody>
          <a:bodyPr>
            <a:normAutofit/>
          </a:bodyPr>
          <a:lstStyle/>
          <a:p>
            <a:r>
              <a:rPr lang="en-US" dirty="0"/>
              <a:t>Graph:</a:t>
            </a:r>
          </a:p>
        </p:txBody>
      </p:sp>
      <p:sp>
        <p:nvSpPr>
          <p:cNvPr id="3" name="Content Placeholder 2">
            <a:extLst>
              <a:ext uri="{FF2B5EF4-FFF2-40B4-BE49-F238E27FC236}">
                <a16:creationId xmlns:a16="http://schemas.microsoft.com/office/drawing/2014/main" id="{6A9C79AE-EAC1-BC45-93C0-80C36E348F99}"/>
              </a:ext>
            </a:extLst>
          </p:cNvPr>
          <p:cNvSpPr>
            <a:spLocks noGrp="1"/>
          </p:cNvSpPr>
          <p:nvPr>
            <p:ph idx="1"/>
          </p:nvPr>
        </p:nvSpPr>
        <p:spPr>
          <a:xfrm>
            <a:off x="994429" y="1557338"/>
            <a:ext cx="4037039" cy="4310063"/>
          </a:xfrm>
        </p:spPr>
        <p:txBody>
          <a:bodyPr>
            <a:normAutofit/>
          </a:bodyPr>
          <a:lstStyle/>
          <a:p>
            <a:r>
              <a:rPr lang="en-IN" sz="1400" dirty="0"/>
              <a:t>This curve quantifies how much of the total, 64-dimensional variance is contained within the first N=30 components. For example, we see that with the digits the first 10 components contain approximately 80% of the variance, while you need around 28 components to describe close to 100% of the variance.</a:t>
            </a:r>
          </a:p>
          <a:p>
            <a:r>
              <a:rPr lang="en-IN" sz="1400" dirty="0"/>
              <a:t>Here we see that our two-dimensional projection loses a lot of information (as measured by the explained variance) and that we'd need about 17 components to retain around 90% of the variance. Looking at this plot for a high-dimensional dataset can help you understand the level of redundancy present in multiple observations.</a:t>
            </a:r>
          </a:p>
        </p:txBody>
      </p:sp>
      <p:pic>
        <p:nvPicPr>
          <p:cNvPr id="4" name="Picture 3" descr="Chart, line chart&#10;&#10;Description automatically generated">
            <a:extLst>
              <a:ext uri="{FF2B5EF4-FFF2-40B4-BE49-F238E27FC236}">
                <a16:creationId xmlns:a16="http://schemas.microsoft.com/office/drawing/2014/main" id="{04A5C210-8A01-3E46-88F8-20A29CE94693}"/>
              </a:ext>
            </a:extLst>
          </p:cNvPr>
          <p:cNvPicPr>
            <a:picLocks noChangeAspect="1"/>
          </p:cNvPicPr>
          <p:nvPr/>
        </p:nvPicPr>
        <p:blipFill>
          <a:blip r:embed="rId2"/>
          <a:stretch>
            <a:fillRect/>
          </a:stretch>
        </p:blipFill>
        <p:spPr>
          <a:xfrm>
            <a:off x="5031469" y="841439"/>
            <a:ext cx="6517065" cy="4855083"/>
          </a:xfrm>
          <a:prstGeom prst="rect">
            <a:avLst/>
          </a:prstGeom>
        </p:spPr>
      </p:pic>
      <p:sp>
        <p:nvSpPr>
          <p:cNvPr id="6" name="Date Placeholder 5">
            <a:extLst>
              <a:ext uri="{FF2B5EF4-FFF2-40B4-BE49-F238E27FC236}">
                <a16:creationId xmlns:a16="http://schemas.microsoft.com/office/drawing/2014/main" id="{4689A3F6-F2E5-0041-B454-A2331418F596}"/>
              </a:ext>
            </a:extLst>
          </p:cNvPr>
          <p:cNvSpPr>
            <a:spLocks noGrp="1"/>
          </p:cNvSpPr>
          <p:nvPr>
            <p:ph type="dt" sz="half" idx="10"/>
          </p:nvPr>
        </p:nvSpPr>
        <p:spPr/>
        <p:txBody>
          <a:bodyPr/>
          <a:lstStyle/>
          <a:p>
            <a:r>
              <a:rPr lang="en-IN"/>
              <a:t>18/01/21</a:t>
            </a:r>
            <a:endParaRPr lang="en-US" dirty="0"/>
          </a:p>
        </p:txBody>
      </p:sp>
      <p:sp>
        <p:nvSpPr>
          <p:cNvPr id="7" name="Footer Placeholder 6">
            <a:extLst>
              <a:ext uri="{FF2B5EF4-FFF2-40B4-BE49-F238E27FC236}">
                <a16:creationId xmlns:a16="http://schemas.microsoft.com/office/drawing/2014/main" id="{603F0C32-B230-4B46-9A4E-0595A906D323}"/>
              </a:ext>
            </a:extLst>
          </p:cNvPr>
          <p:cNvSpPr>
            <a:spLocks noGrp="1"/>
          </p:cNvSpPr>
          <p:nvPr>
            <p:ph type="ftr" sz="quarter" idx="11"/>
          </p:nvPr>
        </p:nvSpPr>
        <p:spPr/>
        <p:txBody>
          <a:bodyPr/>
          <a:lstStyle/>
          <a:p>
            <a:r>
              <a:rPr lang="en-US"/>
              <a:t>Presented by Abhiishek S Chugh. Regd.no. 20001</a:t>
            </a:r>
            <a:endParaRPr lang="en-US" dirty="0"/>
          </a:p>
        </p:txBody>
      </p:sp>
      <p:sp>
        <p:nvSpPr>
          <p:cNvPr id="8" name="Slide Number Placeholder 7">
            <a:extLst>
              <a:ext uri="{FF2B5EF4-FFF2-40B4-BE49-F238E27FC236}">
                <a16:creationId xmlns:a16="http://schemas.microsoft.com/office/drawing/2014/main" id="{321538ED-3347-1048-85F3-969CD30651FC}"/>
              </a:ext>
            </a:extLst>
          </p:cNvPr>
          <p:cNvSpPr>
            <a:spLocks noGrp="1"/>
          </p:cNvSpPr>
          <p:nvPr>
            <p:ph type="sldNum" sz="quarter" idx="12"/>
          </p:nvPr>
        </p:nvSpPr>
        <p:spPr/>
        <p:txBody>
          <a:bodyPr/>
          <a:lstStyle/>
          <a:p>
            <a:fld id="{69E57DC2-970A-4B3E-BB1C-7A09969E49DF}" type="slidenum">
              <a:rPr lang="en-US" smtClean="0"/>
              <a:t>25</a:t>
            </a:fld>
            <a:endParaRPr lang="en-US" dirty="0"/>
          </a:p>
        </p:txBody>
      </p:sp>
    </p:spTree>
    <p:extLst>
      <p:ext uri="{BB962C8B-B14F-4D97-AF65-F5344CB8AC3E}">
        <p14:creationId xmlns:p14="http://schemas.microsoft.com/office/powerpoint/2010/main" val="1155752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9" y="744470"/>
            <a:ext cx="10674117" cy="5349671"/>
            <a:chOff x="752858" y="744469"/>
            <a:chExt cx="10674117" cy="5349671"/>
          </a:xfrm>
        </p:grpSpPr>
        <p:sp>
          <p:nvSpPr>
            <p:cNvPr id="13"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6" name="Rectangle 15">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EDF112-42EA-AA43-88F9-3A1D7CE80B76}"/>
              </a:ext>
            </a:extLst>
          </p:cNvPr>
          <p:cNvSpPr>
            <a:spLocks noGrp="1"/>
          </p:cNvSpPr>
          <p:nvPr>
            <p:ph type="title"/>
          </p:nvPr>
        </p:nvSpPr>
        <p:spPr>
          <a:xfrm>
            <a:off x="752859" y="4736962"/>
            <a:ext cx="10720685" cy="936769"/>
          </a:xfrm>
        </p:spPr>
        <p:txBody>
          <a:bodyPr vert="horz" lIns="91440" tIns="45720" rIns="91440" bIns="45720" rtlCol="0" anchor="b">
            <a:normAutofit/>
          </a:bodyPr>
          <a:lstStyle/>
          <a:p>
            <a:pPr algn="ctr"/>
            <a:r>
              <a:rPr lang="en-US" sz="4800" cap="all" dirty="0"/>
              <a:t>Mean, </a:t>
            </a:r>
            <a:r>
              <a:rPr lang="en-US" sz="4800" cap="all" dirty="0" err="1"/>
              <a:t>sd</a:t>
            </a:r>
            <a:r>
              <a:rPr lang="en-US" sz="4800" cap="all" dirty="0"/>
              <a:t> &amp; Eigenfaces</a:t>
            </a:r>
          </a:p>
        </p:txBody>
      </p:sp>
      <p:pic>
        <p:nvPicPr>
          <p:cNvPr id="5" name="Content Placeholder 4" descr="Two people posing for the camera&#10;&#10;Description automatically generated with medium confidence">
            <a:extLst>
              <a:ext uri="{FF2B5EF4-FFF2-40B4-BE49-F238E27FC236}">
                <a16:creationId xmlns:a16="http://schemas.microsoft.com/office/drawing/2014/main" id="{FE1DE0F8-9DB7-224F-862B-2F42FA14A010}"/>
              </a:ext>
            </a:extLst>
          </p:cNvPr>
          <p:cNvPicPr>
            <a:picLocks noGrp="1" noChangeAspect="1"/>
          </p:cNvPicPr>
          <p:nvPr>
            <p:ph idx="1"/>
          </p:nvPr>
        </p:nvPicPr>
        <p:blipFill>
          <a:blip r:embed="rId2"/>
          <a:stretch>
            <a:fillRect/>
          </a:stretch>
        </p:blipFill>
        <p:spPr>
          <a:xfrm>
            <a:off x="643467" y="1139013"/>
            <a:ext cx="5130799" cy="2552572"/>
          </a:xfrm>
          <a:prstGeom prst="rect">
            <a:avLst/>
          </a:prstGeom>
        </p:spPr>
      </p:pic>
      <p:pic>
        <p:nvPicPr>
          <p:cNvPr id="7" name="Picture 6" descr="A picture containing glass&#10;&#10;Description automatically generated">
            <a:extLst>
              <a:ext uri="{FF2B5EF4-FFF2-40B4-BE49-F238E27FC236}">
                <a16:creationId xmlns:a16="http://schemas.microsoft.com/office/drawing/2014/main" id="{97DC37CC-E312-A04D-B500-998ACC7BD575}"/>
              </a:ext>
            </a:extLst>
          </p:cNvPr>
          <p:cNvPicPr>
            <a:picLocks noChangeAspect="1"/>
          </p:cNvPicPr>
          <p:nvPr/>
        </p:nvPicPr>
        <p:blipFill>
          <a:blip r:embed="rId3"/>
          <a:stretch>
            <a:fillRect/>
          </a:stretch>
        </p:blipFill>
        <p:spPr>
          <a:xfrm>
            <a:off x="6417734" y="1363485"/>
            <a:ext cx="5130799" cy="2103627"/>
          </a:xfrm>
          <a:prstGeom prst="rect">
            <a:avLst/>
          </a:prstGeom>
        </p:spPr>
      </p:pic>
      <p:sp>
        <p:nvSpPr>
          <p:cNvPr id="18" name="Freeform: Shape 17">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7" y="4446553"/>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20" name="Freeform: Shape 19">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8" y="5311230"/>
            <a:ext cx="2042265" cy="1213487"/>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
        <p:nvSpPr>
          <p:cNvPr id="4" name="Date Placeholder 3">
            <a:extLst>
              <a:ext uri="{FF2B5EF4-FFF2-40B4-BE49-F238E27FC236}">
                <a16:creationId xmlns:a16="http://schemas.microsoft.com/office/drawing/2014/main" id="{FDF37844-C47E-C941-B5FE-F4367DCA66BD}"/>
              </a:ext>
            </a:extLst>
          </p:cNvPr>
          <p:cNvSpPr>
            <a:spLocks noGrp="1"/>
          </p:cNvSpPr>
          <p:nvPr>
            <p:ph type="dt" sz="half" idx="10"/>
          </p:nvPr>
        </p:nvSpPr>
        <p:spPr/>
        <p:txBody>
          <a:bodyPr/>
          <a:lstStyle/>
          <a:p>
            <a:r>
              <a:rPr lang="en-IN"/>
              <a:t>18/01/21</a:t>
            </a:r>
            <a:endParaRPr lang="en-US" dirty="0"/>
          </a:p>
        </p:txBody>
      </p:sp>
      <p:sp>
        <p:nvSpPr>
          <p:cNvPr id="6" name="Footer Placeholder 5">
            <a:extLst>
              <a:ext uri="{FF2B5EF4-FFF2-40B4-BE49-F238E27FC236}">
                <a16:creationId xmlns:a16="http://schemas.microsoft.com/office/drawing/2014/main" id="{30C7C524-4D4E-B444-ACBF-A5953480775E}"/>
              </a:ext>
            </a:extLst>
          </p:cNvPr>
          <p:cNvSpPr>
            <a:spLocks noGrp="1"/>
          </p:cNvSpPr>
          <p:nvPr>
            <p:ph type="ftr" sz="quarter" idx="11"/>
          </p:nvPr>
        </p:nvSpPr>
        <p:spPr/>
        <p:txBody>
          <a:bodyPr/>
          <a:lstStyle/>
          <a:p>
            <a:r>
              <a:rPr lang="en-US"/>
              <a:t>Presented by Abhiishek S Chugh. Regd.no. 20001</a:t>
            </a:r>
            <a:endParaRPr lang="en-US" dirty="0"/>
          </a:p>
        </p:txBody>
      </p:sp>
      <p:sp>
        <p:nvSpPr>
          <p:cNvPr id="8" name="Slide Number Placeholder 7">
            <a:extLst>
              <a:ext uri="{FF2B5EF4-FFF2-40B4-BE49-F238E27FC236}">
                <a16:creationId xmlns:a16="http://schemas.microsoft.com/office/drawing/2014/main" id="{5819802B-31E1-7141-B4F1-A12C38AE728F}"/>
              </a:ext>
            </a:extLst>
          </p:cNvPr>
          <p:cNvSpPr>
            <a:spLocks noGrp="1"/>
          </p:cNvSpPr>
          <p:nvPr>
            <p:ph type="sldNum" sz="quarter" idx="12"/>
          </p:nvPr>
        </p:nvSpPr>
        <p:spPr/>
        <p:txBody>
          <a:bodyPr/>
          <a:lstStyle/>
          <a:p>
            <a:fld id="{69E57DC2-970A-4B3E-BB1C-7A09969E49DF}" type="slidenum">
              <a:rPr lang="en-US" smtClean="0"/>
              <a:t>26</a:t>
            </a:fld>
            <a:endParaRPr lang="en-US" dirty="0"/>
          </a:p>
        </p:txBody>
      </p:sp>
    </p:spTree>
    <p:extLst>
      <p:ext uri="{BB962C8B-B14F-4D97-AF65-F5344CB8AC3E}">
        <p14:creationId xmlns:p14="http://schemas.microsoft.com/office/powerpoint/2010/main" val="2161488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9" name="Group 2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9" y="744470"/>
            <a:ext cx="10674117" cy="5349671"/>
            <a:chOff x="752858" y="744469"/>
            <a:chExt cx="10674117" cy="5349671"/>
          </a:xfrm>
        </p:grpSpPr>
        <p:sp>
          <p:nvSpPr>
            <p:cNvPr id="3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40" name="Rectangle 3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41F824-7F6B-644B-95BC-2AD24CF6697A}"/>
              </a:ext>
            </a:extLst>
          </p:cNvPr>
          <p:cNvSpPr>
            <a:spLocks noGrp="1"/>
          </p:cNvSpPr>
          <p:nvPr>
            <p:ph type="title"/>
          </p:nvPr>
        </p:nvSpPr>
        <p:spPr>
          <a:xfrm>
            <a:off x="8154186" y="634029"/>
            <a:ext cx="3355943" cy="3732835"/>
          </a:xfrm>
        </p:spPr>
        <p:txBody>
          <a:bodyPr vert="horz" lIns="91440" tIns="45720" rIns="91440" bIns="45720" rtlCol="0" anchor="b">
            <a:normAutofit/>
          </a:bodyPr>
          <a:lstStyle/>
          <a:p>
            <a:pPr algn="ctr"/>
            <a:r>
              <a:rPr lang="en-US" sz="3300" cap="all"/>
              <a:t>Reconstructed faces</a:t>
            </a:r>
            <a:br>
              <a:rPr lang="en-US" sz="3300" cap="all"/>
            </a:br>
            <a:r>
              <a:rPr lang="en-US" sz="3300" cap="all"/>
              <a:t>with 15 components</a:t>
            </a:r>
            <a:endParaRPr lang="en-US" sz="3300" cap="all" dirty="0"/>
          </a:p>
        </p:txBody>
      </p:sp>
      <p:sp>
        <p:nvSpPr>
          <p:cNvPr id="41"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38"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1"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5" name="Content Placeholder 4" descr="A group of people's faces&#10;&#10;Description automatically generated with low confidence">
            <a:extLst>
              <a:ext uri="{FF2B5EF4-FFF2-40B4-BE49-F238E27FC236}">
                <a16:creationId xmlns:a16="http://schemas.microsoft.com/office/drawing/2014/main" id="{30E6BEB3-9F25-2449-86D7-05A75AD69156}"/>
              </a:ext>
            </a:extLst>
          </p:cNvPr>
          <p:cNvPicPr>
            <a:picLocks noChangeAspect="1"/>
          </p:cNvPicPr>
          <p:nvPr/>
        </p:nvPicPr>
        <p:blipFill>
          <a:blip r:embed="rId2"/>
          <a:stretch>
            <a:fillRect/>
          </a:stretch>
        </p:blipFill>
        <p:spPr>
          <a:xfrm>
            <a:off x="1379023" y="1356870"/>
            <a:ext cx="5659223" cy="4343453"/>
          </a:xfrm>
          <a:prstGeom prst="rect">
            <a:avLst/>
          </a:prstGeom>
        </p:spPr>
      </p:pic>
      <p:sp>
        <p:nvSpPr>
          <p:cNvPr id="4" name="Date Placeholder 3">
            <a:extLst>
              <a:ext uri="{FF2B5EF4-FFF2-40B4-BE49-F238E27FC236}">
                <a16:creationId xmlns:a16="http://schemas.microsoft.com/office/drawing/2014/main" id="{7B619E76-DD13-2546-AF2D-593CBB0A3762}"/>
              </a:ext>
            </a:extLst>
          </p:cNvPr>
          <p:cNvSpPr>
            <a:spLocks noGrp="1"/>
          </p:cNvSpPr>
          <p:nvPr>
            <p:ph type="dt" sz="half" idx="10"/>
          </p:nvPr>
        </p:nvSpPr>
        <p:spPr/>
        <p:txBody>
          <a:bodyPr/>
          <a:lstStyle/>
          <a:p>
            <a:r>
              <a:rPr lang="en-IN"/>
              <a:t>18/01/21</a:t>
            </a:r>
            <a:endParaRPr lang="en-US" dirty="0"/>
          </a:p>
        </p:txBody>
      </p:sp>
      <p:sp>
        <p:nvSpPr>
          <p:cNvPr id="6" name="Footer Placeholder 5">
            <a:extLst>
              <a:ext uri="{FF2B5EF4-FFF2-40B4-BE49-F238E27FC236}">
                <a16:creationId xmlns:a16="http://schemas.microsoft.com/office/drawing/2014/main" id="{8EE96D4C-898C-6A45-9720-0BB508B2FE31}"/>
              </a:ext>
            </a:extLst>
          </p:cNvPr>
          <p:cNvSpPr>
            <a:spLocks noGrp="1"/>
          </p:cNvSpPr>
          <p:nvPr>
            <p:ph type="ftr" sz="quarter" idx="11"/>
          </p:nvPr>
        </p:nvSpPr>
        <p:spPr/>
        <p:txBody>
          <a:bodyPr/>
          <a:lstStyle/>
          <a:p>
            <a:r>
              <a:rPr lang="en-US"/>
              <a:t>Presented by Abhiishek S Chugh. Regd.no. 20001</a:t>
            </a:r>
            <a:endParaRPr lang="en-US" dirty="0"/>
          </a:p>
        </p:txBody>
      </p:sp>
      <p:sp>
        <p:nvSpPr>
          <p:cNvPr id="7" name="Slide Number Placeholder 6">
            <a:extLst>
              <a:ext uri="{FF2B5EF4-FFF2-40B4-BE49-F238E27FC236}">
                <a16:creationId xmlns:a16="http://schemas.microsoft.com/office/drawing/2014/main" id="{86DBAC1E-9062-1140-A5A0-6B40E7D09391}"/>
              </a:ext>
            </a:extLst>
          </p:cNvPr>
          <p:cNvSpPr>
            <a:spLocks noGrp="1"/>
          </p:cNvSpPr>
          <p:nvPr>
            <p:ph type="sldNum" sz="quarter" idx="12"/>
          </p:nvPr>
        </p:nvSpPr>
        <p:spPr/>
        <p:txBody>
          <a:bodyPr/>
          <a:lstStyle/>
          <a:p>
            <a:fld id="{69E57DC2-970A-4B3E-BB1C-7A09969E49DF}" type="slidenum">
              <a:rPr lang="en-US" smtClean="0"/>
              <a:t>27</a:t>
            </a:fld>
            <a:endParaRPr lang="en-US" dirty="0"/>
          </a:p>
        </p:txBody>
      </p:sp>
    </p:spTree>
    <p:extLst>
      <p:ext uri="{BB962C8B-B14F-4D97-AF65-F5344CB8AC3E}">
        <p14:creationId xmlns:p14="http://schemas.microsoft.com/office/powerpoint/2010/main" val="4053007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75F4A0-FEAF-4F1B-9C48-7688BF9D4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1EC79F3-0DE6-47BA-9C5C-039C54F4AC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730653" y="-921117"/>
            <a:ext cx="1756584" cy="4408488"/>
          </a:xfrm>
          <a:custGeom>
            <a:avLst/>
            <a:gdLst>
              <a:gd name="connsiteX0" fmla="*/ 1756584 w 1756584"/>
              <a:gd name="connsiteY0" fmla="*/ 4408488 h 4408488"/>
              <a:gd name="connsiteX1" fmla="*/ 1756584 w 1756584"/>
              <a:gd name="connsiteY1" fmla="*/ 0 h 4408488"/>
              <a:gd name="connsiteX2" fmla="*/ 1350810 w 1756584"/>
              <a:gd name="connsiteY2" fmla="*/ 0 h 4408488"/>
              <a:gd name="connsiteX3" fmla="*/ 1350810 w 1756584"/>
              <a:gd name="connsiteY3" fmla="*/ 4024068 h 4408488"/>
              <a:gd name="connsiteX4" fmla="*/ 0 w 1756584"/>
              <a:gd name="connsiteY4" fmla="*/ 4023445 h 4408488"/>
              <a:gd name="connsiteX5" fmla="*/ 0 w 1756584"/>
              <a:gd name="connsiteY5" fmla="*/ 440848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6584" h="4408488">
                <a:moveTo>
                  <a:pt x="1756584" y="4408488"/>
                </a:moveTo>
                <a:lnTo>
                  <a:pt x="1756584" y="0"/>
                </a:lnTo>
                <a:lnTo>
                  <a:pt x="1350810" y="0"/>
                </a:lnTo>
                <a:lnTo>
                  <a:pt x="1350810" y="4024068"/>
                </a:lnTo>
                <a:lnTo>
                  <a:pt x="0" y="4023445"/>
                </a:lnTo>
                <a:lnTo>
                  <a:pt x="0" y="4408488"/>
                </a:lnTo>
                <a:close/>
              </a:path>
            </a:pathLst>
          </a:custGeom>
          <a:solidFill>
            <a:schemeClr val="tx2"/>
          </a:solidFill>
          <a:ln w="0">
            <a:noFill/>
            <a:prstDash val="solid"/>
            <a:round/>
            <a:headEnd/>
            <a:tailEnd/>
          </a:ln>
        </p:spPr>
        <p:txBody>
          <a:bodyPr wrap="square">
            <a:noAutofit/>
          </a:bodyPr>
          <a:lstStyle/>
          <a:p>
            <a:endParaRPr lang="en-US" dirty="0"/>
          </a:p>
        </p:txBody>
      </p:sp>
      <p:sp>
        <p:nvSpPr>
          <p:cNvPr id="12" name="Freeform: Shape 11">
            <a:extLst>
              <a:ext uri="{FF2B5EF4-FFF2-40B4-BE49-F238E27FC236}">
                <a16:creationId xmlns:a16="http://schemas.microsoft.com/office/drawing/2014/main" id="{C86C2B07-2A41-4CB1-9C51-F037AF417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673443" y="2182331"/>
            <a:ext cx="1755931" cy="4408488"/>
          </a:xfrm>
          <a:custGeom>
            <a:avLst/>
            <a:gdLst>
              <a:gd name="connsiteX0" fmla="*/ 0 w 1755930"/>
              <a:gd name="connsiteY0" fmla="*/ 4023420 h 4408488"/>
              <a:gd name="connsiteX1" fmla="*/ 1 w 1755930"/>
              <a:gd name="connsiteY1" fmla="*/ 4408488 h 4408488"/>
              <a:gd name="connsiteX2" fmla="*/ 1755930 w 1755930"/>
              <a:gd name="connsiteY2" fmla="*/ 4408488 h 4408488"/>
              <a:gd name="connsiteX3" fmla="*/ 1755930 w 1755930"/>
              <a:gd name="connsiteY3" fmla="*/ 0 h 4408488"/>
              <a:gd name="connsiteX4" fmla="*/ 1350156 w 1755930"/>
              <a:gd name="connsiteY4" fmla="*/ 0 h 4408488"/>
              <a:gd name="connsiteX5" fmla="*/ 1350156 w 1755930"/>
              <a:gd name="connsiteY5" fmla="*/ 402362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5930" h="4408488">
                <a:moveTo>
                  <a:pt x="0" y="4023420"/>
                </a:moveTo>
                <a:lnTo>
                  <a:pt x="1" y="4408488"/>
                </a:lnTo>
                <a:lnTo>
                  <a:pt x="1755930" y="4408488"/>
                </a:lnTo>
                <a:lnTo>
                  <a:pt x="1755930" y="0"/>
                </a:lnTo>
                <a:lnTo>
                  <a:pt x="1350156" y="0"/>
                </a:lnTo>
                <a:lnTo>
                  <a:pt x="1350156" y="4023628"/>
                </a:lnTo>
                <a:close/>
              </a:path>
            </a:pathLst>
          </a:custGeom>
          <a:solidFill>
            <a:schemeClr val="tx2"/>
          </a:solidFill>
          <a:ln w="0">
            <a:noFill/>
            <a:prstDash val="solid"/>
            <a:round/>
            <a:headEnd/>
            <a:tailEnd/>
          </a:ln>
        </p:spPr>
      </p:sp>
      <p:sp>
        <p:nvSpPr>
          <p:cNvPr id="3" name="Content Placeholder 2">
            <a:extLst>
              <a:ext uri="{FF2B5EF4-FFF2-40B4-BE49-F238E27FC236}">
                <a16:creationId xmlns:a16="http://schemas.microsoft.com/office/drawing/2014/main" id="{6E62532B-E4D1-444D-8761-3DFE08C6E666}"/>
              </a:ext>
            </a:extLst>
          </p:cNvPr>
          <p:cNvSpPr>
            <a:spLocks noGrp="1"/>
          </p:cNvSpPr>
          <p:nvPr>
            <p:ph idx="1"/>
          </p:nvPr>
        </p:nvSpPr>
        <p:spPr>
          <a:xfrm>
            <a:off x="1219202" y="1123488"/>
            <a:ext cx="9639868" cy="3516753"/>
          </a:xfrm>
        </p:spPr>
        <p:txBody>
          <a:bodyPr anchor="ctr">
            <a:normAutofit/>
          </a:bodyPr>
          <a:lstStyle/>
          <a:p>
            <a:pPr marL="0" indent="0" fontAlgn="base">
              <a:buNone/>
            </a:pPr>
            <a:r>
              <a:rPr lang="en-IN" b="1" dirty="0"/>
              <a:t>Advantages: </a:t>
            </a:r>
            <a:endParaRPr lang="en-IN" dirty="0"/>
          </a:p>
          <a:p>
            <a:pPr fontAlgn="base"/>
            <a:r>
              <a:rPr lang="en-IN" dirty="0"/>
              <a:t>Easy to implement and computationally less expensive.</a:t>
            </a:r>
          </a:p>
          <a:p>
            <a:pPr fontAlgn="base"/>
            <a:r>
              <a:rPr lang="en-IN" dirty="0"/>
              <a:t>No knowledge (such as facial feature) of the image required (except id).</a:t>
            </a:r>
          </a:p>
          <a:p>
            <a:pPr marL="0" indent="0" fontAlgn="base">
              <a:buNone/>
            </a:pPr>
            <a:r>
              <a:rPr lang="en-IN" b="1" dirty="0"/>
              <a:t>Limitations : </a:t>
            </a:r>
            <a:endParaRPr lang="en-IN" dirty="0"/>
          </a:p>
          <a:p>
            <a:pPr fontAlgn="base"/>
            <a:r>
              <a:rPr lang="en-IN" dirty="0"/>
              <a:t>Proper </a:t>
            </a:r>
            <a:r>
              <a:rPr lang="en-IN" dirty="0" err="1"/>
              <a:t>centered</a:t>
            </a:r>
            <a:r>
              <a:rPr lang="en-IN" dirty="0"/>
              <a:t> face is required for training/testing.</a:t>
            </a:r>
          </a:p>
          <a:p>
            <a:pPr fontAlgn="base"/>
            <a:r>
              <a:rPr lang="en-IN" dirty="0"/>
              <a:t>The algorithm is sensitive to </a:t>
            </a:r>
            <a:r>
              <a:rPr lang="en-IN" dirty="0" err="1"/>
              <a:t>lightining</a:t>
            </a:r>
            <a:r>
              <a:rPr lang="en-IN" dirty="0"/>
              <a:t>, shadows and also scale of face in the image .</a:t>
            </a:r>
          </a:p>
          <a:p>
            <a:pPr fontAlgn="base"/>
            <a:r>
              <a:rPr lang="en-IN" dirty="0"/>
              <a:t>Front view of the face is required for this algorithm to work properly.</a:t>
            </a:r>
          </a:p>
          <a:p>
            <a:endParaRPr lang="en-US" dirty="0"/>
          </a:p>
        </p:txBody>
      </p:sp>
      <p:sp>
        <p:nvSpPr>
          <p:cNvPr id="14" name="Rectangle 13">
            <a:extLst>
              <a:ext uri="{FF2B5EF4-FFF2-40B4-BE49-F238E27FC236}">
                <a16:creationId xmlns:a16="http://schemas.microsoft.com/office/drawing/2014/main" id="{A3F67AAC-C977-4759-A5C8-6BC998F96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9" cy="4046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bg1"/>
              </a:solidFill>
            </a:endParaRPr>
          </a:p>
        </p:txBody>
      </p:sp>
      <p:sp>
        <p:nvSpPr>
          <p:cNvPr id="4" name="Date Placeholder 3">
            <a:extLst>
              <a:ext uri="{FF2B5EF4-FFF2-40B4-BE49-F238E27FC236}">
                <a16:creationId xmlns:a16="http://schemas.microsoft.com/office/drawing/2014/main" id="{6E56E330-4B9C-B945-B99F-1904B506D24E}"/>
              </a:ext>
            </a:extLst>
          </p:cNvPr>
          <p:cNvSpPr>
            <a:spLocks noGrp="1"/>
          </p:cNvSpPr>
          <p:nvPr>
            <p:ph type="dt" sz="half" idx="10"/>
          </p:nvPr>
        </p:nvSpPr>
        <p:spPr/>
        <p:txBody>
          <a:bodyPr/>
          <a:lstStyle/>
          <a:p>
            <a:r>
              <a:rPr lang="en-IN"/>
              <a:t>18/01/21</a:t>
            </a:r>
            <a:endParaRPr lang="en-US" dirty="0"/>
          </a:p>
        </p:txBody>
      </p:sp>
      <p:sp>
        <p:nvSpPr>
          <p:cNvPr id="5" name="Footer Placeholder 4">
            <a:extLst>
              <a:ext uri="{FF2B5EF4-FFF2-40B4-BE49-F238E27FC236}">
                <a16:creationId xmlns:a16="http://schemas.microsoft.com/office/drawing/2014/main" id="{E9540835-B417-434C-9167-4875BCFC9D33}"/>
              </a:ext>
            </a:extLst>
          </p:cNvPr>
          <p:cNvSpPr>
            <a:spLocks noGrp="1"/>
          </p:cNvSpPr>
          <p:nvPr>
            <p:ph type="ftr" sz="quarter" idx="11"/>
          </p:nvPr>
        </p:nvSpPr>
        <p:spPr/>
        <p:txBody>
          <a:bodyPr/>
          <a:lstStyle/>
          <a:p>
            <a:r>
              <a:rPr lang="en-US"/>
              <a:t>Presented by Abhiishek S Chugh. Regd.no. 20001</a:t>
            </a:r>
            <a:endParaRPr lang="en-US" dirty="0"/>
          </a:p>
        </p:txBody>
      </p:sp>
      <p:sp>
        <p:nvSpPr>
          <p:cNvPr id="6" name="Slide Number Placeholder 5">
            <a:extLst>
              <a:ext uri="{FF2B5EF4-FFF2-40B4-BE49-F238E27FC236}">
                <a16:creationId xmlns:a16="http://schemas.microsoft.com/office/drawing/2014/main" id="{8C800375-4195-554E-A018-300E06A6909B}"/>
              </a:ext>
            </a:extLst>
          </p:cNvPr>
          <p:cNvSpPr>
            <a:spLocks noGrp="1"/>
          </p:cNvSpPr>
          <p:nvPr>
            <p:ph type="sldNum" sz="quarter" idx="12"/>
          </p:nvPr>
        </p:nvSpPr>
        <p:spPr/>
        <p:txBody>
          <a:bodyPr/>
          <a:lstStyle/>
          <a:p>
            <a:fld id="{69E57DC2-970A-4B3E-BB1C-7A09969E49DF}" type="slidenum">
              <a:rPr lang="en-US" smtClean="0"/>
              <a:t>28</a:t>
            </a:fld>
            <a:endParaRPr lang="en-US" dirty="0"/>
          </a:p>
        </p:txBody>
      </p:sp>
    </p:spTree>
    <p:extLst>
      <p:ext uri="{BB962C8B-B14F-4D97-AF65-F5344CB8AC3E}">
        <p14:creationId xmlns:p14="http://schemas.microsoft.com/office/powerpoint/2010/main" val="1516068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7449D8F-E421-E943-9531-BDB2BD21D4CE}"/>
              </a:ext>
            </a:extLst>
          </p:cNvPr>
          <p:cNvSpPr>
            <a:spLocks noGrp="1"/>
          </p:cNvSpPr>
          <p:nvPr>
            <p:ph type="title"/>
          </p:nvPr>
        </p:nvSpPr>
        <p:spPr>
          <a:xfrm>
            <a:off x="640081" y="791570"/>
            <a:ext cx="4018839" cy="5262390"/>
          </a:xfrm>
        </p:spPr>
        <p:txBody>
          <a:bodyPr anchor="ctr">
            <a:normAutofit/>
          </a:bodyPr>
          <a:lstStyle/>
          <a:p>
            <a:pPr algn="r"/>
            <a:r>
              <a:rPr lang="en-US" sz="5400">
                <a:solidFill>
                  <a:schemeClr val="bg2"/>
                </a:solidFill>
              </a:rPr>
              <a:t>Bibliography</a:t>
            </a:r>
          </a:p>
        </p:txBody>
      </p:sp>
      <p:sp>
        <p:nvSpPr>
          <p:cNvPr id="13" name="Rectangle 12">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7A2E9A15-A300-A24E-B7C1-9E00EE0D2973}"/>
              </a:ext>
            </a:extLst>
          </p:cNvPr>
          <p:cNvSpPr>
            <a:spLocks noGrp="1"/>
          </p:cNvSpPr>
          <p:nvPr>
            <p:ph idx="1"/>
          </p:nvPr>
        </p:nvSpPr>
        <p:spPr>
          <a:xfrm>
            <a:off x="6176720" y="791570"/>
            <a:ext cx="4892308" cy="5262390"/>
          </a:xfrm>
        </p:spPr>
        <p:txBody>
          <a:bodyPr anchor="ctr">
            <a:normAutofit/>
          </a:bodyPr>
          <a:lstStyle/>
          <a:p>
            <a:r>
              <a:rPr lang="en-US" sz="1700" dirty="0" err="1"/>
              <a:t>Slavković</a:t>
            </a:r>
            <a:r>
              <a:rPr lang="en-US" sz="1700" dirty="0"/>
              <a:t>, </a:t>
            </a:r>
            <a:r>
              <a:rPr lang="en-US" sz="1700" dirty="0" err="1"/>
              <a:t>Marijeta</a:t>
            </a:r>
            <a:r>
              <a:rPr lang="en-US" sz="1700" dirty="0"/>
              <a:t> &amp; </a:t>
            </a:r>
            <a:r>
              <a:rPr lang="en-US" sz="1700" dirty="0" err="1"/>
              <a:t>Jevtić</a:t>
            </a:r>
            <a:r>
              <a:rPr lang="en-US" sz="1700" dirty="0"/>
              <a:t>, </a:t>
            </a:r>
            <a:r>
              <a:rPr lang="en-US" sz="1700" dirty="0" err="1"/>
              <a:t>Dubravka</a:t>
            </a:r>
            <a:r>
              <a:rPr lang="en-US" sz="1700" dirty="0"/>
              <a:t>. (2012). Face Recognition Using Eigenface Approach*. Serbian Journal of electrical engineering. 9. 121-130. 10.2298/SJEE1201121S.</a:t>
            </a:r>
            <a:endParaRPr lang="en-IN" sz="1700" dirty="0"/>
          </a:p>
          <a:p>
            <a:r>
              <a:rPr lang="en-US" sz="1700" dirty="0"/>
              <a:t> </a:t>
            </a:r>
            <a:endParaRPr lang="en-IN" sz="1700" dirty="0"/>
          </a:p>
          <a:p>
            <a:r>
              <a:rPr lang="en-US" sz="1700" u="sng" dirty="0">
                <a:hlinkClick r:id="rId2"/>
              </a:rPr>
              <a:t>https://www.geeksforgeeks.org/ml-face-recognition-using-eigenfaces-pca-algorithm/</a:t>
            </a:r>
            <a:endParaRPr lang="en-IN" sz="1700" dirty="0"/>
          </a:p>
          <a:p>
            <a:r>
              <a:rPr lang="en-US" sz="1700" dirty="0"/>
              <a:t> </a:t>
            </a:r>
            <a:endParaRPr lang="en-IN" sz="1700" dirty="0"/>
          </a:p>
          <a:p>
            <a:r>
              <a:rPr lang="en-US" sz="1700" u="sng" dirty="0">
                <a:hlinkClick r:id="rId3"/>
              </a:rPr>
              <a:t>https://towardsdatascience.com/a-complete-guide-to-principal-component-analysis-pca-in-machine-learning-664f34fc3e5a</a:t>
            </a:r>
            <a:endParaRPr lang="en-IN" sz="1700" dirty="0"/>
          </a:p>
          <a:p>
            <a:r>
              <a:rPr lang="en-US" sz="1700" dirty="0"/>
              <a:t> </a:t>
            </a:r>
            <a:endParaRPr lang="en-IN" sz="1700" dirty="0"/>
          </a:p>
          <a:p>
            <a:r>
              <a:rPr lang="en-US" sz="1700" u="sng" dirty="0">
                <a:hlinkClick r:id="rId4"/>
              </a:rPr>
              <a:t>https://medium.datadriveninvestor.com/principal-components-analysis-pca-71cc9d43d9fb</a:t>
            </a:r>
            <a:r>
              <a:rPr lang="en-IN" sz="1700" dirty="0"/>
              <a:t> </a:t>
            </a:r>
            <a:endParaRPr lang="en-US" sz="1700" dirty="0"/>
          </a:p>
        </p:txBody>
      </p:sp>
      <p:sp>
        <p:nvSpPr>
          <p:cNvPr id="5" name="Footer Placeholder 4">
            <a:extLst>
              <a:ext uri="{FF2B5EF4-FFF2-40B4-BE49-F238E27FC236}">
                <a16:creationId xmlns:a16="http://schemas.microsoft.com/office/drawing/2014/main" id="{3B24DF84-AD35-324B-A124-5EC79C60AB89}"/>
              </a:ext>
            </a:extLst>
          </p:cNvPr>
          <p:cNvSpPr>
            <a:spLocks noGrp="1"/>
          </p:cNvSpPr>
          <p:nvPr>
            <p:ph type="ftr" sz="quarter" idx="11"/>
          </p:nvPr>
        </p:nvSpPr>
        <p:spPr>
          <a:xfrm>
            <a:off x="308987" y="6453386"/>
            <a:ext cx="4349933" cy="404614"/>
          </a:xfrm>
        </p:spPr>
        <p:txBody>
          <a:bodyPr>
            <a:normAutofit/>
          </a:bodyPr>
          <a:lstStyle/>
          <a:p>
            <a:pPr algn="r">
              <a:spcAft>
                <a:spcPts val="600"/>
              </a:spcAft>
            </a:pPr>
            <a:r>
              <a:rPr lang="en-US">
                <a:solidFill>
                  <a:schemeClr val="bg2"/>
                </a:solidFill>
              </a:rPr>
              <a:t>Presented by Abhiishek S Chugh. Regd.no. 20001</a:t>
            </a:r>
          </a:p>
        </p:txBody>
      </p:sp>
      <p:sp>
        <p:nvSpPr>
          <p:cNvPr id="4" name="Date Placeholder 3">
            <a:extLst>
              <a:ext uri="{FF2B5EF4-FFF2-40B4-BE49-F238E27FC236}">
                <a16:creationId xmlns:a16="http://schemas.microsoft.com/office/drawing/2014/main" id="{3BFE82AF-4DB6-1C4B-83C5-8EDECAD5D33D}"/>
              </a:ext>
            </a:extLst>
          </p:cNvPr>
          <p:cNvSpPr>
            <a:spLocks noGrp="1"/>
          </p:cNvSpPr>
          <p:nvPr>
            <p:ph type="dt" sz="half" idx="10"/>
          </p:nvPr>
        </p:nvSpPr>
        <p:spPr>
          <a:xfrm>
            <a:off x="6167682" y="6453386"/>
            <a:ext cx="1223717" cy="404614"/>
          </a:xfrm>
        </p:spPr>
        <p:txBody>
          <a:bodyPr>
            <a:normAutofit/>
          </a:bodyPr>
          <a:lstStyle/>
          <a:p>
            <a:pPr>
              <a:spcAft>
                <a:spcPts val="600"/>
              </a:spcAft>
            </a:pPr>
            <a:r>
              <a:rPr lang="en-IN"/>
              <a:t>18/01/21</a:t>
            </a:r>
            <a:endParaRPr lang="en-US"/>
          </a:p>
        </p:txBody>
      </p:sp>
      <p:sp>
        <p:nvSpPr>
          <p:cNvPr id="6" name="Slide Number Placeholder 5">
            <a:extLst>
              <a:ext uri="{FF2B5EF4-FFF2-40B4-BE49-F238E27FC236}">
                <a16:creationId xmlns:a16="http://schemas.microsoft.com/office/drawing/2014/main" id="{ECED9D08-680B-2E4B-A893-4E44823307CA}"/>
              </a:ext>
            </a:extLst>
          </p:cNvPr>
          <p:cNvSpPr>
            <a:spLocks noGrp="1"/>
          </p:cNvSpPr>
          <p:nvPr>
            <p:ph type="sldNum" sz="quarter" idx="12"/>
          </p:nvPr>
        </p:nvSpPr>
        <p:spPr>
          <a:xfrm>
            <a:off x="9472736" y="6453386"/>
            <a:ext cx="1596292" cy="404614"/>
          </a:xfrm>
        </p:spPr>
        <p:txBody>
          <a:bodyPr>
            <a:normAutofit/>
          </a:bodyPr>
          <a:lstStyle/>
          <a:p>
            <a:pPr>
              <a:spcAft>
                <a:spcPts val="600"/>
              </a:spcAft>
            </a:pPr>
            <a:fld id="{69E57DC2-970A-4B3E-BB1C-7A09969E49DF}" type="slidenum">
              <a:rPr lang="en-US" smtClean="0"/>
              <a:pPr>
                <a:spcAft>
                  <a:spcPts val="600"/>
                </a:spcAft>
              </a:pPr>
              <a:t>29</a:t>
            </a:fld>
            <a:endParaRPr lang="en-US"/>
          </a:p>
        </p:txBody>
      </p:sp>
    </p:spTree>
    <p:extLst>
      <p:ext uri="{BB962C8B-B14F-4D97-AF65-F5344CB8AC3E}">
        <p14:creationId xmlns:p14="http://schemas.microsoft.com/office/powerpoint/2010/main" val="1951974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9827998C-0137-6E4E-869D-B18950B63975}"/>
              </a:ext>
            </a:extLst>
          </p:cNvPr>
          <p:cNvPicPr>
            <a:picLocks noGrp="1" noChangeAspect="1"/>
          </p:cNvPicPr>
          <p:nvPr>
            <p:ph idx="1"/>
          </p:nvPr>
        </p:nvPicPr>
        <p:blipFill>
          <a:blip r:embed="rId2"/>
          <a:stretch>
            <a:fillRect/>
          </a:stretch>
        </p:blipFill>
        <p:spPr>
          <a:xfrm>
            <a:off x="1889760" y="800101"/>
            <a:ext cx="8412480" cy="5257801"/>
          </a:xfrm>
          <a:prstGeom prst="rect">
            <a:avLst/>
          </a:prstGeom>
        </p:spPr>
      </p:pic>
      <p:sp>
        <p:nvSpPr>
          <p:cNvPr id="3" name="Date Placeholder 2">
            <a:extLst>
              <a:ext uri="{FF2B5EF4-FFF2-40B4-BE49-F238E27FC236}">
                <a16:creationId xmlns:a16="http://schemas.microsoft.com/office/drawing/2014/main" id="{6A4E01D6-BEA6-BC4D-A23C-FFFBB9183FEA}"/>
              </a:ext>
            </a:extLst>
          </p:cNvPr>
          <p:cNvSpPr>
            <a:spLocks noGrp="1"/>
          </p:cNvSpPr>
          <p:nvPr>
            <p:ph type="dt" sz="half" idx="10"/>
          </p:nvPr>
        </p:nvSpPr>
        <p:spPr/>
        <p:txBody>
          <a:bodyPr/>
          <a:lstStyle/>
          <a:p>
            <a:r>
              <a:rPr lang="en-IN"/>
              <a:t>18/01/21</a:t>
            </a:r>
            <a:endParaRPr lang="en-US" dirty="0"/>
          </a:p>
        </p:txBody>
      </p:sp>
      <p:sp>
        <p:nvSpPr>
          <p:cNvPr id="4" name="Footer Placeholder 3">
            <a:extLst>
              <a:ext uri="{FF2B5EF4-FFF2-40B4-BE49-F238E27FC236}">
                <a16:creationId xmlns:a16="http://schemas.microsoft.com/office/drawing/2014/main" id="{E2976DD3-5093-4846-8B42-D7DFA81FB16A}"/>
              </a:ext>
            </a:extLst>
          </p:cNvPr>
          <p:cNvSpPr>
            <a:spLocks noGrp="1"/>
          </p:cNvSpPr>
          <p:nvPr>
            <p:ph type="ftr" sz="quarter" idx="11"/>
          </p:nvPr>
        </p:nvSpPr>
        <p:spPr/>
        <p:txBody>
          <a:bodyPr/>
          <a:lstStyle/>
          <a:p>
            <a:r>
              <a:rPr lang="en-US"/>
              <a:t>Presented by Abhiishek S Chugh. Regd.no. 20001</a:t>
            </a:r>
            <a:endParaRPr lang="en-US" dirty="0"/>
          </a:p>
        </p:txBody>
      </p:sp>
      <p:sp>
        <p:nvSpPr>
          <p:cNvPr id="6" name="Slide Number Placeholder 5">
            <a:extLst>
              <a:ext uri="{FF2B5EF4-FFF2-40B4-BE49-F238E27FC236}">
                <a16:creationId xmlns:a16="http://schemas.microsoft.com/office/drawing/2014/main" id="{1C186195-24C2-224B-A385-ACC5FBBAE364}"/>
              </a:ext>
            </a:extLst>
          </p:cNvPr>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23989404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4"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5"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37" name="Rectangle 36">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indoor, red, close&#10;&#10;Description automatically generated">
            <a:extLst>
              <a:ext uri="{FF2B5EF4-FFF2-40B4-BE49-F238E27FC236}">
                <a16:creationId xmlns:a16="http://schemas.microsoft.com/office/drawing/2014/main" id="{6DCE25C1-4FD1-F14A-AA58-56C73C5941D1}"/>
              </a:ext>
            </a:extLst>
          </p:cNvPr>
          <p:cNvPicPr>
            <a:picLocks noChangeAspect="1"/>
          </p:cNvPicPr>
          <p:nvPr/>
        </p:nvPicPr>
        <p:blipFill rotWithShape="1">
          <a:blip r:embed="rId2"/>
          <a:srcRect t="12499" b="12501"/>
          <a:stretch/>
        </p:blipFill>
        <p:spPr>
          <a:xfrm>
            <a:off x="20" y="10"/>
            <a:ext cx="12191980" cy="6857990"/>
          </a:xfrm>
          <a:prstGeom prst="rect">
            <a:avLst/>
          </a:prstGeom>
        </p:spPr>
      </p:pic>
      <p:sp>
        <p:nvSpPr>
          <p:cNvPr id="39" name="Rectangle 38">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3ED234-BAA6-084C-8244-5521E331369D}"/>
              </a:ext>
            </a:extLst>
          </p:cNvPr>
          <p:cNvSpPr>
            <a:spLocks noGrp="1"/>
          </p:cNvSpPr>
          <p:nvPr>
            <p:ph type="title"/>
          </p:nvPr>
        </p:nvSpPr>
        <p:spPr>
          <a:xfrm>
            <a:off x="6298010" y="4333009"/>
            <a:ext cx="5268177" cy="1086237"/>
          </a:xfrm>
        </p:spPr>
        <p:txBody>
          <a:bodyPr vert="horz" lIns="91440" tIns="45720" rIns="91440" bIns="45720" rtlCol="0" anchor="b">
            <a:normAutofit/>
          </a:bodyPr>
          <a:lstStyle/>
          <a:p>
            <a:pPr algn="ctr" defTabSz="914400"/>
            <a:r>
              <a:rPr lang="en-US" sz="3600" cap="all" dirty="0">
                <a:solidFill>
                  <a:srgbClr val="FFFFFF"/>
                </a:solidFill>
              </a:rPr>
              <a:t>Jai Sai ram</a:t>
            </a:r>
          </a:p>
        </p:txBody>
      </p:sp>
      <p:sp>
        <p:nvSpPr>
          <p:cNvPr id="41" name="Freeform: Shape 40">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4" name="Date Placeholder 3">
            <a:extLst>
              <a:ext uri="{FF2B5EF4-FFF2-40B4-BE49-F238E27FC236}">
                <a16:creationId xmlns:a16="http://schemas.microsoft.com/office/drawing/2014/main" id="{B84F0EAE-98EE-124A-8F41-32249E97857E}"/>
              </a:ext>
            </a:extLst>
          </p:cNvPr>
          <p:cNvSpPr>
            <a:spLocks noGrp="1"/>
          </p:cNvSpPr>
          <p:nvPr>
            <p:ph type="dt" sz="half" idx="10"/>
          </p:nvPr>
        </p:nvSpPr>
        <p:spPr>
          <a:xfrm>
            <a:off x="752858" y="6453386"/>
            <a:ext cx="1607944" cy="404614"/>
          </a:xfrm>
        </p:spPr>
        <p:txBody>
          <a:bodyPr vert="horz" lIns="91440" tIns="45720" rIns="91440" bIns="45720" rtlCol="0" anchor="ctr">
            <a:normAutofit/>
          </a:bodyPr>
          <a:lstStyle/>
          <a:p>
            <a:pPr>
              <a:spcAft>
                <a:spcPts val="600"/>
              </a:spcAft>
            </a:pPr>
            <a:r>
              <a:rPr lang="en-US">
                <a:solidFill>
                  <a:srgbClr val="FFFFFF"/>
                </a:solidFill>
              </a:rPr>
              <a:t>18/01/21</a:t>
            </a:r>
          </a:p>
        </p:txBody>
      </p:sp>
      <p:sp>
        <p:nvSpPr>
          <p:cNvPr id="5" name="Footer Placeholder 4">
            <a:extLst>
              <a:ext uri="{FF2B5EF4-FFF2-40B4-BE49-F238E27FC236}">
                <a16:creationId xmlns:a16="http://schemas.microsoft.com/office/drawing/2014/main" id="{2EC220D2-B2BD-A34C-9562-936B75FC44B1}"/>
              </a:ext>
            </a:extLst>
          </p:cNvPr>
          <p:cNvSpPr>
            <a:spLocks noGrp="1"/>
          </p:cNvSpPr>
          <p:nvPr>
            <p:ph type="ftr" sz="quarter" idx="11"/>
          </p:nvPr>
        </p:nvSpPr>
        <p:spPr>
          <a:xfrm>
            <a:off x="5316718" y="6453386"/>
            <a:ext cx="4290713" cy="404614"/>
          </a:xfrm>
        </p:spPr>
        <p:txBody>
          <a:bodyPr vert="horz" lIns="91440" tIns="45720" rIns="91440" bIns="45720" rtlCol="0" anchor="ctr">
            <a:normAutofit/>
          </a:bodyPr>
          <a:lstStyle/>
          <a:p>
            <a:pPr>
              <a:spcAft>
                <a:spcPts val="600"/>
              </a:spcAft>
            </a:pPr>
            <a:r>
              <a:rPr lang="en-US" kern="1200" baseline="0">
                <a:solidFill>
                  <a:srgbClr val="FFFFFF"/>
                </a:solidFill>
                <a:latin typeface="+mn-lt"/>
                <a:ea typeface="+mn-ea"/>
                <a:cs typeface="+mn-cs"/>
              </a:rPr>
              <a:t>Presented by Abhiishek S Chugh. Regd.no. 20001</a:t>
            </a:r>
          </a:p>
        </p:txBody>
      </p:sp>
      <p:sp>
        <p:nvSpPr>
          <p:cNvPr id="6" name="Slide Number Placeholder 5">
            <a:extLst>
              <a:ext uri="{FF2B5EF4-FFF2-40B4-BE49-F238E27FC236}">
                <a16:creationId xmlns:a16="http://schemas.microsoft.com/office/drawing/2014/main" id="{40727FB6-284A-0840-BA5B-7F2DFB25F85D}"/>
              </a:ext>
            </a:extLst>
          </p:cNvPr>
          <p:cNvSpPr>
            <a:spLocks noGrp="1"/>
          </p:cNvSpPr>
          <p:nvPr>
            <p:ph type="sldNum" sz="quarter" idx="12"/>
          </p:nvPr>
        </p:nvSpPr>
        <p:spPr>
          <a:xfrm>
            <a:off x="9830683" y="6453386"/>
            <a:ext cx="1596292" cy="404614"/>
          </a:xfrm>
        </p:spPr>
        <p:txBody>
          <a:bodyPr vert="horz" lIns="91440" tIns="45720" rIns="91440" bIns="45720" rtlCol="0" anchor="ctr">
            <a:normAutofit/>
          </a:bodyPr>
          <a:lstStyle/>
          <a:p>
            <a:pPr>
              <a:spcAft>
                <a:spcPts val="600"/>
              </a:spcAft>
            </a:pPr>
            <a:fld id="{69E57DC2-970A-4B3E-BB1C-7A09969E49DF}" type="slidenum">
              <a:rPr lang="en-US">
                <a:solidFill>
                  <a:srgbClr val="FFFFFF"/>
                </a:solidFill>
              </a:rPr>
              <a:pPr>
                <a:spcAft>
                  <a:spcPts val="600"/>
                </a:spcAft>
              </a:pPr>
              <a:t>30</a:t>
            </a:fld>
            <a:endParaRPr lang="en-US">
              <a:solidFill>
                <a:srgbClr val="FFFFFF"/>
              </a:solidFill>
            </a:endParaRPr>
          </a:p>
        </p:txBody>
      </p:sp>
    </p:spTree>
    <p:extLst>
      <p:ext uri="{BB962C8B-B14F-4D97-AF65-F5344CB8AC3E}">
        <p14:creationId xmlns:p14="http://schemas.microsoft.com/office/powerpoint/2010/main" val="3304881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ED182F-AE6D-334B-8A47-3972C471AEC8}"/>
              </a:ext>
            </a:extLst>
          </p:cNvPr>
          <p:cNvSpPr>
            <a:spLocks noGrp="1"/>
          </p:cNvSpPr>
          <p:nvPr>
            <p:ph type="title"/>
          </p:nvPr>
        </p:nvSpPr>
        <p:spPr>
          <a:xfrm>
            <a:off x="8471426" y="1110884"/>
            <a:ext cx="3053039" cy="1060817"/>
          </a:xfrm>
        </p:spPr>
        <p:txBody>
          <a:bodyPr anchor="b">
            <a:normAutofit/>
          </a:bodyPr>
          <a:lstStyle/>
          <a:p>
            <a:r>
              <a:rPr lang="en-US" sz="6600" dirty="0"/>
              <a:t>PCA</a:t>
            </a:r>
          </a:p>
        </p:txBody>
      </p:sp>
      <p:pic>
        <p:nvPicPr>
          <p:cNvPr id="8" name="Content Placeholder 7" descr="Chart&#10;&#10;Description automatically generated">
            <a:extLst>
              <a:ext uri="{FF2B5EF4-FFF2-40B4-BE49-F238E27FC236}">
                <a16:creationId xmlns:a16="http://schemas.microsoft.com/office/drawing/2014/main" id="{4A4E2B53-54A0-FA4A-8747-B8D52A84650B}"/>
              </a:ext>
            </a:extLst>
          </p:cNvPr>
          <p:cNvPicPr>
            <a:picLocks noChangeAspect="1"/>
          </p:cNvPicPr>
          <p:nvPr/>
        </p:nvPicPr>
        <p:blipFill rotWithShape="1">
          <a:blip r:embed="rId2"/>
          <a:srcRect l="27275" r="24800"/>
          <a:stretch/>
        </p:blipFill>
        <p:spPr>
          <a:xfrm>
            <a:off x="742990" y="640080"/>
            <a:ext cx="6682951" cy="5577840"/>
          </a:xfrm>
          <a:prstGeom prst="rect">
            <a:avLst/>
          </a:prstGeom>
        </p:spPr>
      </p:pic>
      <p:sp>
        <p:nvSpPr>
          <p:cNvPr id="12" name="Content Placeholder 11">
            <a:extLst>
              <a:ext uri="{FF2B5EF4-FFF2-40B4-BE49-F238E27FC236}">
                <a16:creationId xmlns:a16="http://schemas.microsoft.com/office/drawing/2014/main" id="{4DD7A9EE-6DA5-4FF2-ABF8-A03022B7B788}"/>
              </a:ext>
            </a:extLst>
          </p:cNvPr>
          <p:cNvSpPr>
            <a:spLocks noGrp="1"/>
          </p:cNvSpPr>
          <p:nvPr>
            <p:ph idx="1"/>
          </p:nvPr>
        </p:nvSpPr>
        <p:spPr>
          <a:xfrm>
            <a:off x="8471425" y="2286000"/>
            <a:ext cx="3053039" cy="3931920"/>
          </a:xfrm>
        </p:spPr>
        <p:txBody>
          <a:bodyPr>
            <a:normAutofit/>
          </a:bodyPr>
          <a:lstStyle/>
          <a:p>
            <a:r>
              <a:rPr lang="en-US" dirty="0"/>
              <a:t>What is PCA?</a:t>
            </a:r>
          </a:p>
          <a:p>
            <a:r>
              <a:rPr lang="en-US" dirty="0"/>
              <a:t>What does PCA do?</a:t>
            </a:r>
          </a:p>
          <a:p>
            <a:r>
              <a:rPr lang="en-US" dirty="0"/>
              <a:t>How is PCA done?</a:t>
            </a:r>
          </a:p>
        </p:txBody>
      </p:sp>
      <p:sp>
        <p:nvSpPr>
          <p:cNvPr id="23"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5"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4" name="Date Placeholder 3">
            <a:extLst>
              <a:ext uri="{FF2B5EF4-FFF2-40B4-BE49-F238E27FC236}">
                <a16:creationId xmlns:a16="http://schemas.microsoft.com/office/drawing/2014/main" id="{82D80FA3-EE93-A24D-9728-EAEC1D7F9B77}"/>
              </a:ext>
            </a:extLst>
          </p:cNvPr>
          <p:cNvSpPr>
            <a:spLocks noGrp="1"/>
          </p:cNvSpPr>
          <p:nvPr>
            <p:ph type="dt" sz="half" idx="10"/>
          </p:nvPr>
        </p:nvSpPr>
        <p:spPr/>
        <p:txBody>
          <a:bodyPr/>
          <a:lstStyle/>
          <a:p>
            <a:r>
              <a:rPr lang="en-IN"/>
              <a:t>18/01/21</a:t>
            </a:r>
            <a:endParaRPr lang="en-US" dirty="0"/>
          </a:p>
        </p:txBody>
      </p:sp>
      <p:sp>
        <p:nvSpPr>
          <p:cNvPr id="5" name="Footer Placeholder 4">
            <a:extLst>
              <a:ext uri="{FF2B5EF4-FFF2-40B4-BE49-F238E27FC236}">
                <a16:creationId xmlns:a16="http://schemas.microsoft.com/office/drawing/2014/main" id="{1906D700-5DD2-3F47-BCF5-71D788B041F7}"/>
              </a:ext>
            </a:extLst>
          </p:cNvPr>
          <p:cNvSpPr>
            <a:spLocks noGrp="1"/>
          </p:cNvSpPr>
          <p:nvPr>
            <p:ph type="ftr" sz="quarter" idx="11"/>
          </p:nvPr>
        </p:nvSpPr>
        <p:spPr/>
        <p:txBody>
          <a:bodyPr/>
          <a:lstStyle/>
          <a:p>
            <a:r>
              <a:rPr lang="en-US"/>
              <a:t>Presented by Abhiishek S Chugh. Regd.no. 20001</a:t>
            </a:r>
            <a:endParaRPr lang="en-US" dirty="0"/>
          </a:p>
        </p:txBody>
      </p:sp>
      <p:sp>
        <p:nvSpPr>
          <p:cNvPr id="6" name="Slide Number Placeholder 5">
            <a:extLst>
              <a:ext uri="{FF2B5EF4-FFF2-40B4-BE49-F238E27FC236}">
                <a16:creationId xmlns:a16="http://schemas.microsoft.com/office/drawing/2014/main" id="{5118B692-769C-564E-AB50-CB5C4D007973}"/>
              </a:ext>
            </a:extLst>
          </p:cNvPr>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1837972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E1665A6-74DB-4F44-A6EF-F01205E87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84E46-4400-3043-8990-0022B7CCFB7D}"/>
              </a:ext>
            </a:extLst>
          </p:cNvPr>
          <p:cNvSpPr>
            <a:spLocks noGrp="1"/>
          </p:cNvSpPr>
          <p:nvPr>
            <p:ph type="title"/>
          </p:nvPr>
        </p:nvSpPr>
        <p:spPr>
          <a:xfrm>
            <a:off x="643467" y="685801"/>
            <a:ext cx="10905067" cy="1485900"/>
          </a:xfrm>
          <a:noFill/>
        </p:spPr>
        <p:txBody>
          <a:bodyPr>
            <a:normAutofit/>
          </a:bodyPr>
          <a:lstStyle/>
          <a:p>
            <a:pPr algn="ctr"/>
            <a:r>
              <a:rPr lang="en-US" sz="8000" dirty="0"/>
              <a:t>PCA</a:t>
            </a:r>
          </a:p>
        </p:txBody>
      </p:sp>
      <p:graphicFrame>
        <p:nvGraphicFramePr>
          <p:cNvPr id="5" name="Content Placeholder 2">
            <a:extLst>
              <a:ext uri="{FF2B5EF4-FFF2-40B4-BE49-F238E27FC236}">
                <a16:creationId xmlns:a16="http://schemas.microsoft.com/office/drawing/2014/main" id="{5E4B785D-23D8-4D4A-B147-930E7A68FF85}"/>
              </a:ext>
            </a:extLst>
          </p:cNvPr>
          <p:cNvGraphicFramePr>
            <a:graphicFrameLocks noGrp="1"/>
          </p:cNvGraphicFramePr>
          <p:nvPr>
            <p:ph idx="1"/>
            <p:extLst>
              <p:ext uri="{D42A27DB-BD31-4B8C-83A1-F6EECF244321}">
                <p14:modId xmlns:p14="http://schemas.microsoft.com/office/powerpoint/2010/main" val="2931883629"/>
              </p:ext>
            </p:extLst>
          </p:nvPr>
        </p:nvGraphicFramePr>
        <p:xfrm>
          <a:off x="1122973" y="2286000"/>
          <a:ext cx="10425561"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A29B9694-7B8E-604E-B472-AF77F2B101B5}"/>
              </a:ext>
            </a:extLst>
          </p:cNvPr>
          <p:cNvSpPr>
            <a:spLocks noGrp="1"/>
          </p:cNvSpPr>
          <p:nvPr>
            <p:ph type="dt" sz="half" idx="10"/>
          </p:nvPr>
        </p:nvSpPr>
        <p:spPr/>
        <p:txBody>
          <a:bodyPr/>
          <a:lstStyle/>
          <a:p>
            <a:r>
              <a:rPr lang="en-IN"/>
              <a:t>18/01/21</a:t>
            </a:r>
            <a:endParaRPr lang="en-US" dirty="0"/>
          </a:p>
        </p:txBody>
      </p:sp>
      <p:sp>
        <p:nvSpPr>
          <p:cNvPr id="6" name="Footer Placeholder 5">
            <a:extLst>
              <a:ext uri="{FF2B5EF4-FFF2-40B4-BE49-F238E27FC236}">
                <a16:creationId xmlns:a16="http://schemas.microsoft.com/office/drawing/2014/main" id="{79C351DC-AB1F-584F-AC61-0D445881ED3F}"/>
              </a:ext>
            </a:extLst>
          </p:cNvPr>
          <p:cNvSpPr>
            <a:spLocks noGrp="1"/>
          </p:cNvSpPr>
          <p:nvPr>
            <p:ph type="ftr" sz="quarter" idx="11"/>
          </p:nvPr>
        </p:nvSpPr>
        <p:spPr/>
        <p:txBody>
          <a:bodyPr/>
          <a:lstStyle/>
          <a:p>
            <a:r>
              <a:rPr lang="en-US"/>
              <a:t>Presented by Abhiishek S Chugh. Regd.no. 20001</a:t>
            </a:r>
            <a:endParaRPr lang="en-US" dirty="0"/>
          </a:p>
        </p:txBody>
      </p:sp>
      <p:sp>
        <p:nvSpPr>
          <p:cNvPr id="7" name="Slide Number Placeholder 6">
            <a:extLst>
              <a:ext uri="{FF2B5EF4-FFF2-40B4-BE49-F238E27FC236}">
                <a16:creationId xmlns:a16="http://schemas.microsoft.com/office/drawing/2014/main" id="{F26E251E-4148-194B-939F-9B0A28F3A426}"/>
              </a:ext>
            </a:extLst>
          </p:cNvPr>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3475691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FC8A0-660C-C742-B80A-2A291C9EC0C6}"/>
              </a:ext>
            </a:extLst>
          </p:cNvPr>
          <p:cNvSpPr>
            <a:spLocks noGrp="1"/>
          </p:cNvSpPr>
          <p:nvPr>
            <p:ph type="title"/>
          </p:nvPr>
        </p:nvSpPr>
        <p:spPr/>
        <p:txBody>
          <a:bodyPr/>
          <a:lstStyle/>
          <a:p>
            <a:r>
              <a:rPr lang="en-IN" b="1" cap="all" dirty="0"/>
              <a:t>STEP 1: STANDARDIZATION</a:t>
            </a:r>
            <a:br>
              <a:rPr lang="en-IN" b="1" cap="all" dirty="0"/>
            </a:br>
            <a:endParaRPr lang="en-US" dirty="0"/>
          </a:p>
        </p:txBody>
      </p:sp>
      <p:sp>
        <p:nvSpPr>
          <p:cNvPr id="3" name="Content Placeholder 2">
            <a:extLst>
              <a:ext uri="{FF2B5EF4-FFF2-40B4-BE49-F238E27FC236}">
                <a16:creationId xmlns:a16="http://schemas.microsoft.com/office/drawing/2014/main" id="{72EF7ADC-2BA0-8A4F-B198-7589A8E539F7}"/>
              </a:ext>
            </a:extLst>
          </p:cNvPr>
          <p:cNvSpPr>
            <a:spLocks noGrp="1"/>
          </p:cNvSpPr>
          <p:nvPr>
            <p:ph idx="1"/>
          </p:nvPr>
        </p:nvSpPr>
        <p:spPr>
          <a:xfrm>
            <a:off x="1371600" y="2286000"/>
            <a:ext cx="10414000" cy="4216400"/>
          </a:xfrm>
        </p:spPr>
        <p:txBody>
          <a:bodyPr>
            <a:normAutofit/>
          </a:bodyPr>
          <a:lstStyle/>
          <a:p>
            <a:r>
              <a:rPr lang="en-US" altLang="en-US" dirty="0">
                <a:solidFill>
                  <a:srgbClr val="3A3B41"/>
                </a:solidFill>
                <a:latin typeface="Lora"/>
              </a:rPr>
              <a:t>Mathematically, this can be done by subtracting the mean and dividing by the standard deviation for each value of each variable.</a:t>
            </a:r>
          </a:p>
          <a:p>
            <a:pPr marL="0" indent="0">
              <a:buNone/>
            </a:pPr>
            <a:endParaRPr lang="en-US" altLang="en-US" sz="1200" dirty="0">
              <a:solidFill>
                <a:schemeClr val="tx1"/>
              </a:solidFill>
            </a:endParaRPr>
          </a:p>
          <a:p>
            <a:pPr marL="0" indent="0" eaLnBrk="0" fontAlgn="base" hangingPunct="0">
              <a:lnSpc>
                <a:spcPct val="100000"/>
              </a:lnSpc>
              <a:spcBef>
                <a:spcPct val="0"/>
              </a:spcBef>
              <a:spcAft>
                <a:spcPct val="0"/>
              </a:spcAft>
              <a:buNone/>
            </a:pPr>
            <a:r>
              <a:rPr lang="en-US" altLang="en-US" sz="2800" dirty="0">
                <a:solidFill>
                  <a:schemeClr val="tx1"/>
                </a:solidFill>
                <a:latin typeface="Arial" panose="020B0604020202020204" pitchFamily="34" charset="0"/>
              </a:rPr>
              <a:t>  </a:t>
            </a:r>
            <a:r>
              <a:rPr lang="en-US" altLang="en-US" sz="6000" dirty="0">
                <a:solidFill>
                  <a:schemeClr val="tx1"/>
                </a:solidFill>
                <a:latin typeface="Arial" panose="020B0604020202020204" pitchFamily="34" charset="0"/>
              </a:rPr>
              <a:t>                      </a:t>
            </a:r>
            <a:endParaRPr lang="en-US" altLang="en-US" sz="2800" dirty="0">
              <a:solidFill>
                <a:schemeClr val="tx1"/>
              </a:solidFill>
              <a:latin typeface="Arial" panose="020B0604020202020204" pitchFamily="34" charset="0"/>
            </a:endParaRPr>
          </a:p>
          <a:p>
            <a:endParaRPr lang="en-IN" dirty="0"/>
          </a:p>
          <a:p>
            <a:r>
              <a:rPr lang="en-IN" dirty="0"/>
              <a:t>Once the standardization is done, all the variables will be transformed to the same scale.</a:t>
            </a:r>
            <a:endParaRPr lang="en-US" dirty="0"/>
          </a:p>
          <a:p>
            <a:pPr marL="0" indent="0">
              <a:buNone/>
            </a:pPr>
            <a:endParaRPr lang="en-US" dirty="0"/>
          </a:p>
        </p:txBody>
      </p:sp>
      <p:pic>
        <p:nvPicPr>
          <p:cNvPr id="1028" name="Picture 4" descr="Principal Component Analysis Standardization">
            <a:extLst>
              <a:ext uri="{FF2B5EF4-FFF2-40B4-BE49-F238E27FC236}">
                <a16:creationId xmlns:a16="http://schemas.microsoft.com/office/drawing/2014/main" id="{0D321744-5903-A34A-BE20-6142825FB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2491" y="3302000"/>
            <a:ext cx="5319419" cy="109220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271DB677-6CA3-A740-9598-BD856B800DDD}"/>
              </a:ext>
            </a:extLst>
          </p:cNvPr>
          <p:cNvSpPr>
            <a:spLocks noGrp="1"/>
          </p:cNvSpPr>
          <p:nvPr>
            <p:ph type="dt" sz="half" idx="10"/>
          </p:nvPr>
        </p:nvSpPr>
        <p:spPr/>
        <p:txBody>
          <a:bodyPr/>
          <a:lstStyle/>
          <a:p>
            <a:r>
              <a:rPr lang="en-IN"/>
              <a:t>18/01/21</a:t>
            </a:r>
            <a:endParaRPr lang="en-US" dirty="0"/>
          </a:p>
        </p:txBody>
      </p:sp>
      <p:sp>
        <p:nvSpPr>
          <p:cNvPr id="6" name="Footer Placeholder 5">
            <a:extLst>
              <a:ext uri="{FF2B5EF4-FFF2-40B4-BE49-F238E27FC236}">
                <a16:creationId xmlns:a16="http://schemas.microsoft.com/office/drawing/2014/main" id="{3DB06A42-1B33-E740-9E94-38A4C2AFC834}"/>
              </a:ext>
            </a:extLst>
          </p:cNvPr>
          <p:cNvSpPr>
            <a:spLocks noGrp="1"/>
          </p:cNvSpPr>
          <p:nvPr>
            <p:ph type="ftr" sz="quarter" idx="11"/>
          </p:nvPr>
        </p:nvSpPr>
        <p:spPr/>
        <p:txBody>
          <a:bodyPr/>
          <a:lstStyle/>
          <a:p>
            <a:r>
              <a:rPr lang="en-US"/>
              <a:t>Presented by Abhiishek S Chugh. Regd.no. 20001</a:t>
            </a:r>
            <a:endParaRPr lang="en-US" dirty="0"/>
          </a:p>
        </p:txBody>
      </p:sp>
      <p:sp>
        <p:nvSpPr>
          <p:cNvPr id="7" name="Slide Number Placeholder 6">
            <a:extLst>
              <a:ext uri="{FF2B5EF4-FFF2-40B4-BE49-F238E27FC236}">
                <a16:creationId xmlns:a16="http://schemas.microsoft.com/office/drawing/2014/main" id="{E98BCCB5-B040-0346-BF47-A6D05D73331E}"/>
              </a:ext>
            </a:extLst>
          </p:cNvPr>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3807964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30749-9DD6-D345-96AD-51BD585770B4}"/>
              </a:ext>
            </a:extLst>
          </p:cNvPr>
          <p:cNvSpPr>
            <a:spLocks noGrp="1"/>
          </p:cNvSpPr>
          <p:nvPr>
            <p:ph type="title"/>
          </p:nvPr>
        </p:nvSpPr>
        <p:spPr>
          <a:xfrm>
            <a:off x="881745" y="631373"/>
            <a:ext cx="3135087" cy="5606143"/>
          </a:xfrm>
        </p:spPr>
        <p:txBody>
          <a:bodyPr>
            <a:normAutofit/>
          </a:bodyPr>
          <a:lstStyle/>
          <a:p>
            <a:r>
              <a:rPr lang="en-IN" sz="3700" b="1" cap="all" dirty="0"/>
              <a:t>STEP 2: COVARIANCE MATRIX COMPUTATION</a:t>
            </a:r>
            <a:br>
              <a:rPr lang="en-IN" sz="3700" b="1" cap="all" dirty="0"/>
            </a:br>
            <a:endParaRPr lang="en-US" sz="3700" dirty="0"/>
          </a:p>
        </p:txBody>
      </p:sp>
      <p:sp>
        <p:nvSpPr>
          <p:cNvPr id="71" name="Rectangle 70">
            <a:extLst>
              <a:ext uri="{FF2B5EF4-FFF2-40B4-BE49-F238E27FC236}">
                <a16:creationId xmlns:a16="http://schemas.microsoft.com/office/drawing/2014/main" id="{597649B1-EA54-4416-AAFC-FF408060C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04A19147-A38C-8340-9861-E843781B1BFF}"/>
              </a:ext>
            </a:extLst>
          </p:cNvPr>
          <p:cNvSpPr>
            <a:spLocks noGrp="1"/>
          </p:cNvSpPr>
          <p:nvPr>
            <p:ph idx="1"/>
          </p:nvPr>
        </p:nvSpPr>
        <p:spPr>
          <a:xfrm>
            <a:off x="4016831" y="631372"/>
            <a:ext cx="7522027" cy="3744685"/>
          </a:xfrm>
        </p:spPr>
        <p:txBody>
          <a:bodyPr>
            <a:normAutofit lnSpcReduction="10000"/>
          </a:bodyPr>
          <a:lstStyle/>
          <a:p>
            <a:r>
              <a:rPr lang="en-IN" dirty="0"/>
              <a:t>Since the covariance of a variable with itself is its variance (</a:t>
            </a:r>
            <a:r>
              <a:rPr lang="en-IN" dirty="0" err="1"/>
              <a:t>Cov</a:t>
            </a:r>
            <a:r>
              <a:rPr lang="en-IN" dirty="0"/>
              <a:t>(</a:t>
            </a:r>
            <a:r>
              <a:rPr lang="en-IN" dirty="0" err="1"/>
              <a:t>a,a</a:t>
            </a:r>
            <a:r>
              <a:rPr lang="en-IN" dirty="0"/>
              <a:t>)=Var(a)), in the main diagonal (Top left to bottom right) we actually have the variances of each initial variable. And since the covariance is commutative (</a:t>
            </a:r>
            <a:r>
              <a:rPr lang="en-IN" dirty="0" err="1"/>
              <a:t>Cov</a:t>
            </a:r>
            <a:r>
              <a:rPr lang="en-IN" dirty="0"/>
              <a:t>(</a:t>
            </a:r>
            <a:r>
              <a:rPr lang="en-IN" dirty="0" err="1"/>
              <a:t>a,b</a:t>
            </a:r>
            <a:r>
              <a:rPr lang="en-IN" dirty="0"/>
              <a:t>)=</a:t>
            </a:r>
            <a:r>
              <a:rPr lang="en-IN" dirty="0" err="1"/>
              <a:t>Cov</a:t>
            </a:r>
            <a:r>
              <a:rPr lang="en-IN" dirty="0"/>
              <a:t>(</a:t>
            </a:r>
            <a:r>
              <a:rPr lang="en-IN" dirty="0" err="1"/>
              <a:t>b,a</a:t>
            </a:r>
            <a:r>
              <a:rPr lang="en-IN" dirty="0"/>
              <a:t>)), the entries of the covariance matrix are symmetric with respect to the main diagonal, which means that the upper and the lower triangular portions are equal.</a:t>
            </a:r>
            <a:endParaRPr lang="en-IN" sz="1800" dirty="0"/>
          </a:p>
          <a:p>
            <a:r>
              <a:rPr lang="en-IN" sz="2200" dirty="0"/>
              <a:t>The covariance matrix is a </a:t>
            </a:r>
            <a:r>
              <a:rPr lang="en-IN" sz="2200" i="1" dirty="0"/>
              <a:t>p</a:t>
            </a:r>
            <a:r>
              <a:rPr lang="en-IN" sz="2200" dirty="0"/>
              <a:t> × </a:t>
            </a:r>
            <a:r>
              <a:rPr lang="en-IN" sz="2200" i="1" dirty="0"/>
              <a:t>p</a:t>
            </a:r>
            <a:r>
              <a:rPr lang="en-IN" sz="2200" b="1" dirty="0"/>
              <a:t> </a:t>
            </a:r>
            <a:r>
              <a:rPr lang="en-IN" sz="2200" dirty="0"/>
              <a:t>symmetric matrix (where </a:t>
            </a:r>
            <a:r>
              <a:rPr lang="en-IN" sz="2200" i="1" dirty="0"/>
              <a:t>p </a:t>
            </a:r>
            <a:r>
              <a:rPr lang="en-IN" sz="2200" dirty="0"/>
              <a:t>is the number of dimensions) that has as entries the covariances associated with all possible pairs of the initial variables. For example, for a 3-dimensional data set with 3 variables </a:t>
            </a:r>
            <a:r>
              <a:rPr lang="en-IN" sz="2200" i="1" dirty="0"/>
              <a:t>x</a:t>
            </a:r>
            <a:r>
              <a:rPr lang="en-IN" sz="2200" dirty="0"/>
              <a:t>, </a:t>
            </a:r>
            <a:r>
              <a:rPr lang="en-IN" sz="2200" i="1" dirty="0"/>
              <a:t>y</a:t>
            </a:r>
            <a:r>
              <a:rPr lang="en-IN" sz="2200" dirty="0"/>
              <a:t>, and </a:t>
            </a:r>
            <a:r>
              <a:rPr lang="en-IN" sz="2200" i="1" dirty="0"/>
              <a:t>z</a:t>
            </a:r>
            <a:r>
              <a:rPr lang="en-IN" sz="2200" dirty="0"/>
              <a:t>, the covariance matrix is a 3×3 matrix of this from:</a:t>
            </a:r>
            <a:endParaRPr lang="en-US" sz="2200" dirty="0"/>
          </a:p>
        </p:txBody>
      </p:sp>
      <p:pic>
        <p:nvPicPr>
          <p:cNvPr id="2050" name="Picture 2" descr="Covariance Matrix for 3-Dimensional Data">
            <a:extLst>
              <a:ext uri="{FF2B5EF4-FFF2-40B4-BE49-F238E27FC236}">
                <a16:creationId xmlns:a16="http://schemas.microsoft.com/office/drawing/2014/main" id="{AEC00465-AD1D-F540-A7C8-C84E6A4BFAD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16829" y="4376057"/>
            <a:ext cx="7522027" cy="1732644"/>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31EF2B6D-0765-A346-82A9-13BB1AC055EE}"/>
              </a:ext>
            </a:extLst>
          </p:cNvPr>
          <p:cNvSpPr>
            <a:spLocks noGrp="1"/>
          </p:cNvSpPr>
          <p:nvPr>
            <p:ph type="dt" sz="half" idx="10"/>
          </p:nvPr>
        </p:nvSpPr>
        <p:spPr/>
        <p:txBody>
          <a:bodyPr/>
          <a:lstStyle/>
          <a:p>
            <a:r>
              <a:rPr lang="en-IN"/>
              <a:t>18/01/21</a:t>
            </a:r>
            <a:endParaRPr lang="en-US" dirty="0"/>
          </a:p>
        </p:txBody>
      </p:sp>
      <p:sp>
        <p:nvSpPr>
          <p:cNvPr id="6" name="Footer Placeholder 5">
            <a:extLst>
              <a:ext uri="{FF2B5EF4-FFF2-40B4-BE49-F238E27FC236}">
                <a16:creationId xmlns:a16="http://schemas.microsoft.com/office/drawing/2014/main" id="{37D1A078-6DC2-EB40-8A21-1B2931512B68}"/>
              </a:ext>
            </a:extLst>
          </p:cNvPr>
          <p:cNvSpPr>
            <a:spLocks noGrp="1"/>
          </p:cNvSpPr>
          <p:nvPr>
            <p:ph type="ftr" sz="quarter" idx="11"/>
          </p:nvPr>
        </p:nvSpPr>
        <p:spPr/>
        <p:txBody>
          <a:bodyPr/>
          <a:lstStyle/>
          <a:p>
            <a:r>
              <a:rPr lang="en-US"/>
              <a:t>Presented by Abhiishek S Chugh. Regd.no. 20001</a:t>
            </a:r>
            <a:endParaRPr lang="en-US" dirty="0"/>
          </a:p>
        </p:txBody>
      </p:sp>
      <p:sp>
        <p:nvSpPr>
          <p:cNvPr id="7" name="Slide Number Placeholder 6">
            <a:extLst>
              <a:ext uri="{FF2B5EF4-FFF2-40B4-BE49-F238E27FC236}">
                <a16:creationId xmlns:a16="http://schemas.microsoft.com/office/drawing/2014/main" id="{48A7B48D-B790-8A4D-BD5E-852A64D4D251}"/>
              </a:ext>
            </a:extLst>
          </p:cNvPr>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205080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64B58-22D4-6143-B20E-9107D3B90A90}"/>
              </a:ext>
            </a:extLst>
          </p:cNvPr>
          <p:cNvSpPr>
            <a:spLocks noGrp="1"/>
          </p:cNvSpPr>
          <p:nvPr>
            <p:ph type="title"/>
          </p:nvPr>
        </p:nvSpPr>
        <p:spPr>
          <a:xfrm>
            <a:off x="8318501" y="1048369"/>
            <a:ext cx="3619500" cy="1123331"/>
          </a:xfrm>
        </p:spPr>
        <p:txBody>
          <a:bodyPr anchor="b">
            <a:normAutofit/>
          </a:bodyPr>
          <a:lstStyle/>
          <a:p>
            <a:r>
              <a:rPr lang="en-IN" sz="2400" b="1" cap="all" dirty="0"/>
              <a:t>STEP 3: </a:t>
            </a:r>
            <a:r>
              <a:rPr lang="en-IN" sz="1600" b="1" cap="all" dirty="0"/>
              <a:t>COMPUTE THE EIGENVECTORS AND EIGENVALUES OF THE COVARIANCE MATRIX TO IDENTIFY THE PRINCIPAL COMPONENTS</a:t>
            </a:r>
            <a:endParaRPr lang="en-US" sz="1600" dirty="0"/>
          </a:p>
        </p:txBody>
      </p:sp>
      <p:pic>
        <p:nvPicPr>
          <p:cNvPr id="4" name="Picture 3" descr="Chart, line chart&#10;&#10;Description automatically generated">
            <a:extLst>
              <a:ext uri="{FF2B5EF4-FFF2-40B4-BE49-F238E27FC236}">
                <a16:creationId xmlns:a16="http://schemas.microsoft.com/office/drawing/2014/main" id="{D42DF1EE-D8DE-3E4B-B5A9-A8D16CD4D65C}"/>
              </a:ext>
            </a:extLst>
          </p:cNvPr>
          <p:cNvPicPr>
            <a:picLocks noChangeAspect="1"/>
          </p:cNvPicPr>
          <p:nvPr/>
        </p:nvPicPr>
        <p:blipFill>
          <a:blip r:embed="rId2"/>
          <a:stretch>
            <a:fillRect/>
          </a:stretch>
        </p:blipFill>
        <p:spPr>
          <a:xfrm>
            <a:off x="634275" y="1048370"/>
            <a:ext cx="6900380" cy="4761261"/>
          </a:xfrm>
          <a:prstGeom prst="rect">
            <a:avLst/>
          </a:prstGeom>
        </p:spPr>
      </p:pic>
      <p:sp>
        <p:nvSpPr>
          <p:cNvPr id="3" name="Content Placeholder 2">
            <a:extLst>
              <a:ext uri="{FF2B5EF4-FFF2-40B4-BE49-F238E27FC236}">
                <a16:creationId xmlns:a16="http://schemas.microsoft.com/office/drawing/2014/main" id="{F1A80689-7C83-D444-901B-5854F25D2B96}"/>
              </a:ext>
            </a:extLst>
          </p:cNvPr>
          <p:cNvSpPr>
            <a:spLocks noGrp="1"/>
          </p:cNvSpPr>
          <p:nvPr>
            <p:ph idx="1"/>
          </p:nvPr>
        </p:nvSpPr>
        <p:spPr>
          <a:xfrm>
            <a:off x="8471425" y="2286000"/>
            <a:ext cx="3466577" cy="3931920"/>
          </a:xfrm>
        </p:spPr>
        <p:txBody>
          <a:bodyPr>
            <a:normAutofit/>
          </a:bodyPr>
          <a:lstStyle/>
          <a:p>
            <a:pPr marL="0" indent="0">
              <a:buNone/>
            </a:pPr>
            <a:r>
              <a:rPr lang="en-IN" sz="1800" dirty="0"/>
              <a:t>Geometrically speaking, principal components represent the directions of the data that explain a </a:t>
            </a:r>
            <a:r>
              <a:rPr lang="en-IN" sz="1800" b="1" u="sng" dirty="0"/>
              <a:t>maximal amount of variance</a:t>
            </a:r>
            <a:r>
              <a:rPr lang="en-IN" sz="1800" dirty="0"/>
              <a:t>, that is to say, the lines that capture most information of the data. The relationship between variance and information here, is that, the larger the variance carried by a line, the larger the dispersion of the data points along it, and the larger the dispersion along a line, the more the information it has.</a:t>
            </a:r>
            <a:endParaRPr lang="en-US" sz="1800" dirty="0"/>
          </a:p>
        </p:txBody>
      </p:sp>
      <p:sp>
        <p:nvSpPr>
          <p:cNvPr id="23"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5"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6" name="Date Placeholder 5">
            <a:extLst>
              <a:ext uri="{FF2B5EF4-FFF2-40B4-BE49-F238E27FC236}">
                <a16:creationId xmlns:a16="http://schemas.microsoft.com/office/drawing/2014/main" id="{B92D9A69-B531-9545-80B2-4730B2CC2E61}"/>
              </a:ext>
            </a:extLst>
          </p:cNvPr>
          <p:cNvSpPr>
            <a:spLocks noGrp="1"/>
          </p:cNvSpPr>
          <p:nvPr>
            <p:ph type="dt" sz="half" idx="10"/>
          </p:nvPr>
        </p:nvSpPr>
        <p:spPr/>
        <p:txBody>
          <a:bodyPr/>
          <a:lstStyle/>
          <a:p>
            <a:r>
              <a:rPr lang="en-IN"/>
              <a:t>18/01/21</a:t>
            </a:r>
            <a:endParaRPr lang="en-US" dirty="0"/>
          </a:p>
        </p:txBody>
      </p:sp>
      <p:sp>
        <p:nvSpPr>
          <p:cNvPr id="7" name="Footer Placeholder 6">
            <a:extLst>
              <a:ext uri="{FF2B5EF4-FFF2-40B4-BE49-F238E27FC236}">
                <a16:creationId xmlns:a16="http://schemas.microsoft.com/office/drawing/2014/main" id="{8A206806-8BD3-304D-AEE9-3C89D9CA72FA}"/>
              </a:ext>
            </a:extLst>
          </p:cNvPr>
          <p:cNvSpPr>
            <a:spLocks noGrp="1"/>
          </p:cNvSpPr>
          <p:nvPr>
            <p:ph type="ftr" sz="quarter" idx="11"/>
          </p:nvPr>
        </p:nvSpPr>
        <p:spPr/>
        <p:txBody>
          <a:bodyPr/>
          <a:lstStyle/>
          <a:p>
            <a:r>
              <a:rPr lang="en-US"/>
              <a:t>Presented by Abhiishek S Chugh. Regd.no. 20001</a:t>
            </a:r>
            <a:endParaRPr lang="en-US" dirty="0"/>
          </a:p>
        </p:txBody>
      </p:sp>
      <p:sp>
        <p:nvSpPr>
          <p:cNvPr id="8" name="Slide Number Placeholder 7">
            <a:extLst>
              <a:ext uri="{FF2B5EF4-FFF2-40B4-BE49-F238E27FC236}">
                <a16:creationId xmlns:a16="http://schemas.microsoft.com/office/drawing/2014/main" id="{3F7685BD-0C38-734B-B2C3-3CB77C0C66D8}"/>
              </a:ext>
            </a:extLst>
          </p:cNvPr>
          <p:cNvSpPr>
            <a:spLocks noGrp="1"/>
          </p:cNvSpPr>
          <p:nvPr>
            <p:ph type="sldNum" sz="quarter" idx="12"/>
          </p:nvPr>
        </p:nvSpPr>
        <p:spPr/>
        <p:txBody>
          <a:bodyPr/>
          <a:lstStyle/>
          <a:p>
            <a:fld id="{69E57DC2-970A-4B3E-BB1C-7A09969E49DF}" type="slidenum">
              <a:rPr lang="en-US" smtClean="0"/>
              <a:t>8</a:t>
            </a:fld>
            <a:endParaRPr lang="en-US" dirty="0"/>
          </a:p>
        </p:txBody>
      </p:sp>
    </p:spTree>
    <p:extLst>
      <p:ext uri="{BB962C8B-B14F-4D97-AF65-F5344CB8AC3E}">
        <p14:creationId xmlns:p14="http://schemas.microsoft.com/office/powerpoint/2010/main" val="801721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2361CA-53D0-294F-8A8A-8866353E68B5}"/>
              </a:ext>
            </a:extLst>
          </p:cNvPr>
          <p:cNvSpPr>
            <a:spLocks noGrp="1"/>
          </p:cNvSpPr>
          <p:nvPr>
            <p:ph type="title"/>
          </p:nvPr>
        </p:nvSpPr>
        <p:spPr>
          <a:xfrm>
            <a:off x="8471426" y="1110884"/>
            <a:ext cx="3053039" cy="1060817"/>
          </a:xfrm>
        </p:spPr>
        <p:txBody>
          <a:bodyPr anchor="b">
            <a:normAutofit/>
          </a:bodyPr>
          <a:lstStyle/>
          <a:p>
            <a:r>
              <a:rPr lang="en-US" sz="2800"/>
              <a:t>How is PCA done?</a:t>
            </a:r>
            <a:br>
              <a:rPr lang="en-US" sz="2800"/>
            </a:br>
            <a:endParaRPr lang="en-US" sz="2800"/>
          </a:p>
        </p:txBody>
      </p:sp>
      <p:pic>
        <p:nvPicPr>
          <p:cNvPr id="4" name="Picture 3" descr="Chart&#10;&#10;Description automatically generated">
            <a:extLst>
              <a:ext uri="{FF2B5EF4-FFF2-40B4-BE49-F238E27FC236}">
                <a16:creationId xmlns:a16="http://schemas.microsoft.com/office/drawing/2014/main" id="{51EAE42F-3ECE-8040-91CC-460DD8D55932}"/>
              </a:ext>
            </a:extLst>
          </p:cNvPr>
          <p:cNvPicPr>
            <a:picLocks noChangeAspect="1"/>
          </p:cNvPicPr>
          <p:nvPr/>
        </p:nvPicPr>
        <p:blipFill rotWithShape="1">
          <a:blip r:embed="rId2"/>
          <a:srcRect l="31000" r="28200"/>
          <a:stretch/>
        </p:blipFill>
        <p:spPr>
          <a:xfrm>
            <a:off x="1239767" y="640080"/>
            <a:ext cx="5689396" cy="5577840"/>
          </a:xfrm>
          <a:prstGeom prst="rect">
            <a:avLst/>
          </a:prstGeom>
        </p:spPr>
      </p:pic>
      <p:sp>
        <p:nvSpPr>
          <p:cNvPr id="3" name="Content Placeholder 2">
            <a:extLst>
              <a:ext uri="{FF2B5EF4-FFF2-40B4-BE49-F238E27FC236}">
                <a16:creationId xmlns:a16="http://schemas.microsoft.com/office/drawing/2014/main" id="{22A09B63-A9E7-B044-AE59-930949D81B8C}"/>
              </a:ext>
            </a:extLst>
          </p:cNvPr>
          <p:cNvSpPr>
            <a:spLocks noGrp="1"/>
          </p:cNvSpPr>
          <p:nvPr>
            <p:ph idx="1"/>
          </p:nvPr>
        </p:nvSpPr>
        <p:spPr>
          <a:xfrm>
            <a:off x="8471425" y="2286000"/>
            <a:ext cx="3053039" cy="3931920"/>
          </a:xfrm>
        </p:spPr>
        <p:txBody>
          <a:bodyPr>
            <a:normAutofit/>
          </a:bodyPr>
          <a:lstStyle/>
          <a:p>
            <a:pPr marL="0" indent="0">
              <a:buNone/>
            </a:pPr>
            <a:r>
              <a:rPr lang="en-IN" dirty="0"/>
              <a:t>As there are as many principal components as there are variables in the data, principal components are constructed in such a manner that the first principal component accounts for the </a:t>
            </a:r>
            <a:r>
              <a:rPr lang="en-IN" b="1" dirty="0"/>
              <a:t>largest possible variance</a:t>
            </a:r>
            <a:r>
              <a:rPr lang="en-IN" dirty="0"/>
              <a:t> in the data set.</a:t>
            </a:r>
            <a:endParaRPr lang="en-US" dirty="0"/>
          </a:p>
        </p:txBody>
      </p:sp>
      <p:sp>
        <p:nvSpPr>
          <p:cNvPr id="11"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5"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6" name="Date Placeholder 5">
            <a:extLst>
              <a:ext uri="{FF2B5EF4-FFF2-40B4-BE49-F238E27FC236}">
                <a16:creationId xmlns:a16="http://schemas.microsoft.com/office/drawing/2014/main" id="{391B3AF8-4AE7-714F-A22D-725A076D208A}"/>
              </a:ext>
            </a:extLst>
          </p:cNvPr>
          <p:cNvSpPr>
            <a:spLocks noGrp="1"/>
          </p:cNvSpPr>
          <p:nvPr>
            <p:ph type="dt" sz="half" idx="10"/>
          </p:nvPr>
        </p:nvSpPr>
        <p:spPr/>
        <p:txBody>
          <a:bodyPr/>
          <a:lstStyle/>
          <a:p>
            <a:r>
              <a:rPr lang="en-IN"/>
              <a:t>18/01/21</a:t>
            </a:r>
            <a:endParaRPr lang="en-US" dirty="0"/>
          </a:p>
        </p:txBody>
      </p:sp>
      <p:sp>
        <p:nvSpPr>
          <p:cNvPr id="7" name="Footer Placeholder 6">
            <a:extLst>
              <a:ext uri="{FF2B5EF4-FFF2-40B4-BE49-F238E27FC236}">
                <a16:creationId xmlns:a16="http://schemas.microsoft.com/office/drawing/2014/main" id="{0C7BD182-0CE9-C44C-B25F-63657C28229D}"/>
              </a:ext>
            </a:extLst>
          </p:cNvPr>
          <p:cNvSpPr>
            <a:spLocks noGrp="1"/>
          </p:cNvSpPr>
          <p:nvPr>
            <p:ph type="ftr" sz="quarter" idx="11"/>
          </p:nvPr>
        </p:nvSpPr>
        <p:spPr/>
        <p:txBody>
          <a:bodyPr/>
          <a:lstStyle/>
          <a:p>
            <a:r>
              <a:rPr lang="en-US"/>
              <a:t>Presented by Abhiishek S Chugh. Regd.no. 20001</a:t>
            </a:r>
            <a:endParaRPr lang="en-US" dirty="0"/>
          </a:p>
        </p:txBody>
      </p:sp>
      <p:sp>
        <p:nvSpPr>
          <p:cNvPr id="8" name="Slide Number Placeholder 7">
            <a:extLst>
              <a:ext uri="{FF2B5EF4-FFF2-40B4-BE49-F238E27FC236}">
                <a16:creationId xmlns:a16="http://schemas.microsoft.com/office/drawing/2014/main" id="{8A283D70-CCA5-2041-B96F-C11AC0BD2C08}"/>
              </a:ext>
            </a:extLst>
          </p:cNvPr>
          <p:cNvSpPr>
            <a:spLocks noGrp="1"/>
          </p:cNvSpPr>
          <p:nvPr>
            <p:ph type="sldNum" sz="quarter" idx="12"/>
          </p:nvPr>
        </p:nvSpPr>
        <p:spPr/>
        <p:txBody>
          <a:bodyPr/>
          <a:lstStyle/>
          <a:p>
            <a:fld id="{69E57DC2-970A-4B3E-BB1C-7A09969E49DF}" type="slidenum">
              <a:rPr lang="en-US" smtClean="0"/>
              <a:t>9</a:t>
            </a:fld>
            <a:endParaRPr lang="en-US" dirty="0"/>
          </a:p>
        </p:txBody>
      </p:sp>
    </p:spTree>
    <p:extLst>
      <p:ext uri="{BB962C8B-B14F-4D97-AF65-F5344CB8AC3E}">
        <p14:creationId xmlns:p14="http://schemas.microsoft.com/office/powerpoint/2010/main" val="425394295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4414</TotalTime>
  <Words>1746</Words>
  <Application>Microsoft Macintosh PowerPoint</Application>
  <PresentationFormat>Widescreen</PresentationFormat>
  <Paragraphs>231</Paragraphs>
  <Slides>30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Cambria Math</vt:lpstr>
      <vt:lpstr>Franklin Gothic Book</vt:lpstr>
      <vt:lpstr>Lora</vt:lpstr>
      <vt:lpstr>Lucida Handwriting</vt:lpstr>
      <vt:lpstr>Crop</vt:lpstr>
      <vt:lpstr>Eigenfaces for recognition</vt:lpstr>
      <vt:lpstr>Humble Pranams At his lotus feet</vt:lpstr>
      <vt:lpstr>PowerPoint Presentation</vt:lpstr>
      <vt:lpstr>PCA</vt:lpstr>
      <vt:lpstr>PCA</vt:lpstr>
      <vt:lpstr>STEP 1: STANDARDIZATION </vt:lpstr>
      <vt:lpstr>STEP 2: COVARIANCE MATRIX COMPUTATION </vt:lpstr>
      <vt:lpstr>STEP 3: COMPUTE THE EIGENVECTORS AND EIGENVALUES OF THE COVARIANCE MATRIX TO IDENTIFY THE PRINCIPAL COMPONENTS</vt:lpstr>
      <vt:lpstr>How is PCA done? </vt:lpstr>
      <vt:lpstr>Eigenvectors and Eigenvalues</vt:lpstr>
      <vt:lpstr>STEP 4: FEATURE VECTOR </vt:lpstr>
      <vt:lpstr>PowerPoint Presentation</vt:lpstr>
      <vt:lpstr>PowerPoint Presentation</vt:lpstr>
      <vt:lpstr>We subtract µ from A to get M…  This aids us in the calculations of the covariance matrix</vt:lpstr>
      <vt:lpstr>So, M=A-μ</vt:lpstr>
      <vt:lpstr>PowerPoint Presentation</vt:lpstr>
      <vt:lpstr>Covariance calculations</vt:lpstr>
      <vt:lpstr>Covariance calculations</vt:lpstr>
      <vt:lpstr>C=MMT</vt:lpstr>
      <vt:lpstr>PowerPoint Presentation</vt:lpstr>
      <vt:lpstr>PowerPoint Presentation</vt:lpstr>
      <vt:lpstr>PowerPoint Presentation</vt:lpstr>
      <vt:lpstr>The code</vt:lpstr>
      <vt:lpstr>PowerPoint Presentation</vt:lpstr>
      <vt:lpstr>Graph:</vt:lpstr>
      <vt:lpstr>Mean, sd &amp; Eigenfaces</vt:lpstr>
      <vt:lpstr>Reconstructed faces with 15 components</vt:lpstr>
      <vt:lpstr>PowerPoint Presentation</vt:lpstr>
      <vt:lpstr>Bibliography</vt:lpstr>
      <vt:lpstr>Jai Sai 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Recognition using Eigenfaces</dc:title>
  <dc:creator>Usha Sanjeev Kumar Chugh</dc:creator>
  <cp:lastModifiedBy>Usha Sanjeev Kumar Chugh</cp:lastModifiedBy>
  <cp:revision>50</cp:revision>
  <dcterms:created xsi:type="dcterms:W3CDTF">2021-01-12T19:19:01Z</dcterms:created>
  <dcterms:modified xsi:type="dcterms:W3CDTF">2021-05-05T13:27:58Z</dcterms:modified>
</cp:coreProperties>
</file>